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6" r:id="rId4"/>
    <p:sldMasterId id="2147484253" r:id="rId5"/>
    <p:sldMasterId id="2147484254" r:id="rId6"/>
    <p:sldMasterId id="2147484275" r:id="rId7"/>
    <p:sldMasterId id="2147484277" r:id="rId8"/>
    <p:sldMasterId id="2147484279" r:id="rId9"/>
    <p:sldMasterId id="2147484281" r:id="rId10"/>
    <p:sldMasterId id="2147484283" r:id="rId11"/>
    <p:sldMasterId id="2147484285" r:id="rId12"/>
  </p:sldMasterIdLst>
  <p:notesMasterIdLst>
    <p:notesMasterId r:id="rId21"/>
  </p:notesMasterIdLst>
  <p:handoutMasterIdLst>
    <p:handoutMasterId r:id="rId22"/>
  </p:handoutMasterIdLst>
  <p:sldIdLst>
    <p:sldId id="256" r:id="rId13"/>
    <p:sldId id="479" r:id="rId14"/>
    <p:sldId id="481" r:id="rId15"/>
    <p:sldId id="483" r:id="rId16"/>
    <p:sldId id="493" r:id="rId17"/>
    <p:sldId id="485" r:id="rId18"/>
    <p:sldId id="459" r:id="rId19"/>
    <p:sldId id="494" r:id="rId20"/>
  </p:sldIdLst>
  <p:sldSz cx="9144000" cy="5143500" type="screen16x9"/>
  <p:notesSz cx="6792913" cy="9925050"/>
  <p:defaultTextStyle>
    <a:defPPr>
      <a:defRPr lang="it-IT"/>
    </a:defPPr>
    <a:lvl1pPr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06400" indent="-49213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814388" indent="-984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223963" indent="-1492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630363" indent="-2000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9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211"/>
    <a:srgbClr val="FF3300"/>
    <a:srgbClr val="005B9E"/>
    <a:srgbClr val="09417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BC47C0-E686-468E-AFD6-AEB7D1E2B995}" v="31" dt="2025-07-07T12:28:05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pos="249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L - Sara Migliardi" userId="cd0bbde4-8afa-47f1-8e21-d52efc6e427b" providerId="ADAL" clId="{AFBC47C0-E686-468E-AFD6-AEB7D1E2B995}"/>
    <pc:docChg chg="undo custSel delSld modSld">
      <pc:chgData name="APL - Sara Migliardi" userId="cd0bbde4-8afa-47f1-8e21-d52efc6e427b" providerId="ADAL" clId="{AFBC47C0-E686-468E-AFD6-AEB7D1E2B995}" dt="2025-07-07T12:30:28.156" v="909" actId="47"/>
      <pc:docMkLst>
        <pc:docMk/>
      </pc:docMkLst>
      <pc:sldChg chg="modSp mod">
        <pc:chgData name="APL - Sara Migliardi" userId="cd0bbde4-8afa-47f1-8e21-d52efc6e427b" providerId="ADAL" clId="{AFBC47C0-E686-468E-AFD6-AEB7D1E2B995}" dt="2025-07-07T07:49:14.587" v="24" actId="20577"/>
        <pc:sldMkLst>
          <pc:docMk/>
          <pc:sldMk cId="0" sldId="256"/>
        </pc:sldMkLst>
        <pc:spChg chg="mod">
          <ac:chgData name="APL - Sara Migliardi" userId="cd0bbde4-8afa-47f1-8e21-d52efc6e427b" providerId="ADAL" clId="{AFBC47C0-E686-468E-AFD6-AEB7D1E2B995}" dt="2025-07-07T07:49:14.587" v="24" actId="20577"/>
          <ac:spMkLst>
            <pc:docMk/>
            <pc:sldMk cId="0" sldId="256"/>
            <ac:spMk id="198" creationId="{00000000-0000-0000-0000-000000000000}"/>
          </ac:spMkLst>
        </pc:spChg>
      </pc:sldChg>
      <pc:sldChg chg="del">
        <pc:chgData name="APL - Sara Migliardi" userId="cd0bbde4-8afa-47f1-8e21-d52efc6e427b" providerId="ADAL" clId="{AFBC47C0-E686-468E-AFD6-AEB7D1E2B995}" dt="2025-07-07T12:30:28.156" v="909" actId="47"/>
        <pc:sldMkLst>
          <pc:docMk/>
          <pc:sldMk cId="150856593" sldId="442"/>
        </pc:sldMkLst>
      </pc:sldChg>
      <pc:sldChg chg="del">
        <pc:chgData name="APL - Sara Migliardi" userId="cd0bbde4-8afa-47f1-8e21-d52efc6e427b" providerId="ADAL" clId="{AFBC47C0-E686-468E-AFD6-AEB7D1E2B995}" dt="2025-07-07T09:16:34.885" v="287" actId="47"/>
        <pc:sldMkLst>
          <pc:docMk/>
          <pc:sldMk cId="188721727" sldId="474"/>
        </pc:sldMkLst>
      </pc:sldChg>
      <pc:sldChg chg="del">
        <pc:chgData name="APL - Sara Migliardi" userId="cd0bbde4-8afa-47f1-8e21-d52efc6e427b" providerId="ADAL" clId="{AFBC47C0-E686-468E-AFD6-AEB7D1E2B995}" dt="2025-07-07T08:52:52.899" v="139" actId="2696"/>
        <pc:sldMkLst>
          <pc:docMk/>
          <pc:sldMk cId="1674135647" sldId="476"/>
        </pc:sldMkLst>
      </pc:sldChg>
      <pc:sldChg chg="del">
        <pc:chgData name="APL - Sara Migliardi" userId="cd0bbde4-8afa-47f1-8e21-d52efc6e427b" providerId="ADAL" clId="{AFBC47C0-E686-468E-AFD6-AEB7D1E2B995}" dt="2025-07-07T08:57:20.467" v="141" actId="2696"/>
        <pc:sldMkLst>
          <pc:docMk/>
          <pc:sldMk cId="4187547122" sldId="477"/>
        </pc:sldMkLst>
      </pc:sldChg>
      <pc:sldChg chg="addSp modSp mod">
        <pc:chgData name="APL - Sara Migliardi" userId="cd0bbde4-8afa-47f1-8e21-d52efc6e427b" providerId="ADAL" clId="{AFBC47C0-E686-468E-AFD6-AEB7D1E2B995}" dt="2025-07-07T12:30:18.742" v="908" actId="20577"/>
        <pc:sldMkLst>
          <pc:docMk/>
          <pc:sldMk cId="391257311" sldId="479"/>
        </pc:sldMkLst>
        <pc:spChg chg="add mod">
          <ac:chgData name="APL - Sara Migliardi" userId="cd0bbde4-8afa-47f1-8e21-d52efc6e427b" providerId="ADAL" clId="{AFBC47C0-E686-468E-AFD6-AEB7D1E2B995}" dt="2025-07-07T12:28:09.845" v="804" actId="1076"/>
          <ac:spMkLst>
            <pc:docMk/>
            <pc:sldMk cId="391257311" sldId="479"/>
            <ac:spMk id="3" creationId="{553785F9-89A6-A26A-DFF3-A9C963E33531}"/>
          </ac:spMkLst>
        </pc:spChg>
        <pc:spChg chg="mod">
          <ac:chgData name="APL - Sara Migliardi" userId="cd0bbde4-8afa-47f1-8e21-d52efc6e427b" providerId="ADAL" clId="{AFBC47C0-E686-468E-AFD6-AEB7D1E2B995}" dt="2025-07-07T12:30:18.742" v="908" actId="20577"/>
          <ac:spMkLst>
            <pc:docMk/>
            <pc:sldMk cId="391257311" sldId="479"/>
            <ac:spMk id="4" creationId="{2A72803A-D4BF-CE42-BC47-3C891F4131CB}"/>
          </ac:spMkLst>
        </pc:spChg>
        <pc:picChg chg="mod">
          <ac:chgData name="APL - Sara Migliardi" userId="cd0bbde4-8afa-47f1-8e21-d52efc6e427b" providerId="ADAL" clId="{AFBC47C0-E686-468E-AFD6-AEB7D1E2B995}" dt="2025-07-07T09:09:34.042" v="216" actId="1076"/>
          <ac:picMkLst>
            <pc:docMk/>
            <pc:sldMk cId="391257311" sldId="479"/>
            <ac:picMk id="2" creationId="{6FFFA08F-9E43-C49F-1B84-0D1FCB204E79}"/>
          </ac:picMkLst>
        </pc:picChg>
      </pc:sldChg>
      <pc:sldChg chg="addSp modSp mod">
        <pc:chgData name="APL - Sara Migliardi" userId="cd0bbde4-8afa-47f1-8e21-d52efc6e427b" providerId="ADAL" clId="{AFBC47C0-E686-468E-AFD6-AEB7D1E2B995}" dt="2025-07-07T09:48:00.494" v="752" actId="20577"/>
        <pc:sldMkLst>
          <pc:docMk/>
          <pc:sldMk cId="652030798" sldId="481"/>
        </pc:sldMkLst>
        <pc:spChg chg="add mod">
          <ac:chgData name="APL - Sara Migliardi" userId="cd0bbde4-8afa-47f1-8e21-d52efc6e427b" providerId="ADAL" clId="{AFBC47C0-E686-468E-AFD6-AEB7D1E2B995}" dt="2025-07-07T09:48:00.494" v="752" actId="20577"/>
          <ac:spMkLst>
            <pc:docMk/>
            <pc:sldMk cId="652030798" sldId="481"/>
            <ac:spMk id="2" creationId="{42905F4D-3D42-727E-5790-C3375DA60750}"/>
          </ac:spMkLst>
        </pc:spChg>
        <pc:spChg chg="mod">
          <ac:chgData name="APL - Sara Migliardi" userId="cd0bbde4-8afa-47f1-8e21-d52efc6e427b" providerId="ADAL" clId="{AFBC47C0-E686-468E-AFD6-AEB7D1E2B995}" dt="2025-07-07T09:28:59.096" v="480" actId="14100"/>
          <ac:spMkLst>
            <pc:docMk/>
            <pc:sldMk cId="652030798" sldId="481"/>
            <ac:spMk id="3" creationId="{93B004E6-3CF7-4E5D-8440-E4C70F601267}"/>
          </ac:spMkLst>
        </pc:spChg>
        <pc:spChg chg="mod">
          <ac:chgData name="APL - Sara Migliardi" userId="cd0bbde4-8afa-47f1-8e21-d52efc6e427b" providerId="ADAL" clId="{AFBC47C0-E686-468E-AFD6-AEB7D1E2B995}" dt="2025-07-07T09:27:59.698" v="475" actId="20577"/>
          <ac:spMkLst>
            <pc:docMk/>
            <pc:sldMk cId="652030798" sldId="481"/>
            <ac:spMk id="4" creationId="{2A72803A-D4BF-CE42-BC47-3C891F4131CB}"/>
          </ac:spMkLst>
        </pc:spChg>
        <pc:spChg chg="mod">
          <ac:chgData name="APL - Sara Migliardi" userId="cd0bbde4-8afa-47f1-8e21-d52efc6e427b" providerId="ADAL" clId="{AFBC47C0-E686-468E-AFD6-AEB7D1E2B995}" dt="2025-07-07T09:46:58.543" v="602" actId="20577"/>
          <ac:spMkLst>
            <pc:docMk/>
            <pc:sldMk cId="652030798" sldId="481"/>
            <ac:spMk id="12" creationId="{79C598F7-AEF9-0440-BC67-722FAB4A81FC}"/>
          </ac:spMkLst>
        </pc:spChg>
        <pc:picChg chg="mod">
          <ac:chgData name="APL - Sara Migliardi" userId="cd0bbde4-8afa-47f1-8e21-d52efc6e427b" providerId="ADAL" clId="{AFBC47C0-E686-468E-AFD6-AEB7D1E2B995}" dt="2025-07-07T09:28:08.260" v="476" actId="1076"/>
          <ac:picMkLst>
            <pc:docMk/>
            <pc:sldMk cId="652030798" sldId="481"/>
            <ac:picMk id="9" creationId="{8F3EA4AF-2BEA-A1D0-822D-20BDA5428923}"/>
          </ac:picMkLst>
        </pc:picChg>
      </pc:sldChg>
      <pc:sldChg chg="del">
        <pc:chgData name="APL - Sara Migliardi" userId="cd0bbde4-8afa-47f1-8e21-d52efc6e427b" providerId="ADAL" clId="{AFBC47C0-E686-468E-AFD6-AEB7D1E2B995}" dt="2025-07-07T09:15:35.115" v="286" actId="47"/>
        <pc:sldMkLst>
          <pc:docMk/>
          <pc:sldMk cId="769733371" sldId="482"/>
        </pc:sldMkLst>
      </pc:sldChg>
      <pc:sldChg chg="delSp modSp mod">
        <pc:chgData name="APL - Sara Migliardi" userId="cd0bbde4-8afa-47f1-8e21-d52efc6e427b" providerId="ADAL" clId="{AFBC47C0-E686-468E-AFD6-AEB7D1E2B995}" dt="2025-07-07T12:19:26.188" v="753" actId="1076"/>
        <pc:sldMkLst>
          <pc:docMk/>
          <pc:sldMk cId="2345976109" sldId="485"/>
        </pc:sldMkLst>
        <pc:spChg chg="mod">
          <ac:chgData name="APL - Sara Migliardi" userId="cd0bbde4-8afa-47f1-8e21-d52efc6e427b" providerId="ADAL" clId="{AFBC47C0-E686-468E-AFD6-AEB7D1E2B995}" dt="2025-07-07T09:14:46.862" v="284" actId="20577"/>
          <ac:spMkLst>
            <pc:docMk/>
            <pc:sldMk cId="2345976109" sldId="485"/>
            <ac:spMk id="2" creationId="{7721D907-20DC-102A-0AC9-9BA89D8F1472}"/>
          </ac:spMkLst>
        </pc:spChg>
        <pc:graphicFrameChg chg="mod modGraphic">
          <ac:chgData name="APL - Sara Migliardi" userId="cd0bbde4-8afa-47f1-8e21-d52efc6e427b" providerId="ADAL" clId="{AFBC47C0-E686-468E-AFD6-AEB7D1E2B995}" dt="2025-07-07T09:14:28.471" v="283" actId="1076"/>
          <ac:graphicFrameMkLst>
            <pc:docMk/>
            <pc:sldMk cId="2345976109" sldId="485"/>
            <ac:graphicFrameMk id="6" creationId="{DC88E185-E2C1-1E9C-04C6-9C6999C0F288}"/>
          </ac:graphicFrameMkLst>
        </pc:graphicFrameChg>
        <pc:graphicFrameChg chg="mod modGraphic">
          <ac:chgData name="APL - Sara Migliardi" userId="cd0bbde4-8afa-47f1-8e21-d52efc6e427b" providerId="ADAL" clId="{AFBC47C0-E686-468E-AFD6-AEB7D1E2B995}" dt="2025-07-07T09:13:04.018" v="239" actId="1076"/>
          <ac:graphicFrameMkLst>
            <pc:docMk/>
            <pc:sldMk cId="2345976109" sldId="485"/>
            <ac:graphicFrameMk id="8" creationId="{CD72C369-F7CE-7D1F-47C5-E2A1CAD90C94}"/>
          </ac:graphicFrameMkLst>
        </pc:graphicFrameChg>
        <pc:picChg chg="del mod">
          <ac:chgData name="APL - Sara Migliardi" userId="cd0bbde4-8afa-47f1-8e21-d52efc6e427b" providerId="ADAL" clId="{AFBC47C0-E686-468E-AFD6-AEB7D1E2B995}" dt="2025-07-07T09:11:37.483" v="225" actId="478"/>
          <ac:picMkLst>
            <pc:docMk/>
            <pc:sldMk cId="2345976109" sldId="485"/>
            <ac:picMk id="3" creationId="{DA2BD2C6-FBB9-5EB6-EEAD-82812CB57819}"/>
          </ac:picMkLst>
        </pc:picChg>
        <pc:picChg chg="mod">
          <ac:chgData name="APL - Sara Migliardi" userId="cd0bbde4-8afa-47f1-8e21-d52efc6e427b" providerId="ADAL" clId="{AFBC47C0-E686-468E-AFD6-AEB7D1E2B995}" dt="2025-07-07T12:19:26.188" v="753" actId="1076"/>
          <ac:picMkLst>
            <pc:docMk/>
            <pc:sldMk cId="2345976109" sldId="485"/>
            <ac:picMk id="5" creationId="{336864E5-44ED-34F0-5F11-1A078FF2BC07}"/>
          </ac:picMkLst>
        </pc:picChg>
        <pc:picChg chg="del">
          <ac:chgData name="APL - Sara Migliardi" userId="cd0bbde4-8afa-47f1-8e21-d52efc6e427b" providerId="ADAL" clId="{AFBC47C0-E686-468E-AFD6-AEB7D1E2B995}" dt="2025-07-07T09:11:32.332" v="223" actId="478"/>
          <ac:picMkLst>
            <pc:docMk/>
            <pc:sldMk cId="2345976109" sldId="485"/>
            <ac:picMk id="7" creationId="{6818E63C-726F-93CD-BE2F-8EC9B527B001}"/>
          </ac:picMkLst>
        </pc:picChg>
      </pc:sldChg>
      <pc:sldChg chg="del">
        <pc:chgData name="APL - Sara Migliardi" userId="cd0bbde4-8afa-47f1-8e21-d52efc6e427b" providerId="ADAL" clId="{AFBC47C0-E686-468E-AFD6-AEB7D1E2B995}" dt="2025-07-07T08:56:46.717" v="140" actId="2696"/>
        <pc:sldMkLst>
          <pc:docMk/>
          <pc:sldMk cId="2891914137" sldId="486"/>
        </pc:sldMkLst>
      </pc:sldChg>
      <pc:sldChg chg="del">
        <pc:chgData name="APL - Sara Migliardi" userId="cd0bbde4-8afa-47f1-8e21-d52efc6e427b" providerId="ADAL" clId="{AFBC47C0-E686-468E-AFD6-AEB7D1E2B995}" dt="2025-07-07T08:33:38.274" v="25" actId="2696"/>
        <pc:sldMkLst>
          <pc:docMk/>
          <pc:sldMk cId="3776066670" sldId="487"/>
        </pc:sldMkLst>
      </pc:sldChg>
      <pc:sldChg chg="del">
        <pc:chgData name="APL - Sara Migliardi" userId="cd0bbde4-8afa-47f1-8e21-d52efc6e427b" providerId="ADAL" clId="{AFBC47C0-E686-468E-AFD6-AEB7D1E2B995}" dt="2025-07-07T09:09:49.255" v="218" actId="47"/>
        <pc:sldMkLst>
          <pc:docMk/>
          <pc:sldMk cId="1134923147" sldId="488"/>
        </pc:sldMkLst>
      </pc:sldChg>
      <pc:sldChg chg="addSp modSp mod">
        <pc:chgData name="APL - Sara Migliardi" userId="cd0bbde4-8afa-47f1-8e21-d52efc6e427b" providerId="ADAL" clId="{AFBC47C0-E686-468E-AFD6-AEB7D1E2B995}" dt="2025-07-07T09:25:15.335" v="399" actId="20577"/>
        <pc:sldMkLst>
          <pc:docMk/>
          <pc:sldMk cId="4140148360" sldId="494"/>
        </pc:sldMkLst>
        <pc:spChg chg="add mod">
          <ac:chgData name="APL - Sara Migliardi" userId="cd0bbde4-8afa-47f1-8e21-d52efc6e427b" providerId="ADAL" clId="{AFBC47C0-E686-468E-AFD6-AEB7D1E2B995}" dt="2025-07-07T09:25:15.335" v="399" actId="20577"/>
          <ac:spMkLst>
            <pc:docMk/>
            <pc:sldMk cId="4140148360" sldId="494"/>
            <ac:spMk id="2" creationId="{5B34A592-10F6-383B-6980-2C7ABE58ED06}"/>
          </ac:spMkLst>
        </pc:spChg>
        <pc:spChg chg="mod">
          <ac:chgData name="APL - Sara Migliardi" userId="cd0bbde4-8afa-47f1-8e21-d52efc6e427b" providerId="ADAL" clId="{AFBC47C0-E686-468E-AFD6-AEB7D1E2B995}" dt="2025-07-07T08:34:03.792" v="135" actId="20577"/>
          <ac:spMkLst>
            <pc:docMk/>
            <pc:sldMk cId="4140148360" sldId="494"/>
            <ac:spMk id="4" creationId="{C74295F7-C323-3475-BFDC-E63B90C5776A}"/>
          </ac:spMkLst>
        </pc:spChg>
        <pc:spChg chg="mod">
          <ac:chgData name="APL - Sara Migliardi" userId="cd0bbde4-8afa-47f1-8e21-d52efc6e427b" providerId="ADAL" clId="{AFBC47C0-E686-468E-AFD6-AEB7D1E2B995}" dt="2025-07-07T09:18:33.048" v="300" actId="1076"/>
          <ac:spMkLst>
            <pc:docMk/>
            <pc:sldMk cId="4140148360" sldId="494"/>
            <ac:spMk id="18" creationId="{A8D59136-5166-9818-53F6-2E3393774E50}"/>
          </ac:spMkLst>
        </pc:spChg>
        <pc:picChg chg="mod">
          <ac:chgData name="APL - Sara Migliardi" userId="cd0bbde4-8afa-47f1-8e21-d52efc6e427b" providerId="ADAL" clId="{AFBC47C0-E686-468E-AFD6-AEB7D1E2B995}" dt="2025-07-07T09:18:18.942" v="298" actId="1076"/>
          <ac:picMkLst>
            <pc:docMk/>
            <pc:sldMk cId="4140148360" sldId="494"/>
            <ac:picMk id="17" creationId="{E98206FB-D8BE-6684-5AEA-85E486CF159D}"/>
          </ac:picMkLst>
        </pc:picChg>
      </pc:sldChg>
      <pc:sldChg chg="del">
        <pc:chgData name="APL - Sara Migliardi" userId="cd0bbde4-8afa-47f1-8e21-d52efc6e427b" providerId="ADAL" clId="{AFBC47C0-E686-468E-AFD6-AEB7D1E2B995}" dt="2025-07-07T08:33:46.664" v="27" actId="2696"/>
        <pc:sldMkLst>
          <pc:docMk/>
          <pc:sldMk cId="3130409468" sldId="495"/>
        </pc:sldMkLst>
      </pc:sldChg>
      <pc:sldChg chg="del">
        <pc:chgData name="APL - Sara Migliardi" userId="cd0bbde4-8afa-47f1-8e21-d52efc6e427b" providerId="ADAL" clId="{AFBC47C0-E686-468E-AFD6-AEB7D1E2B995}" dt="2025-07-07T09:15:02.489" v="285" actId="47"/>
        <pc:sldMkLst>
          <pc:docMk/>
          <pc:sldMk cId="2135480667" sldId="496"/>
        </pc:sldMkLst>
      </pc:sldChg>
      <pc:sldChg chg="del">
        <pc:chgData name="APL - Sara Migliardi" userId="cd0bbde4-8afa-47f1-8e21-d52efc6e427b" providerId="ADAL" clId="{AFBC47C0-E686-468E-AFD6-AEB7D1E2B995}" dt="2025-07-07T09:28:40.235" v="479" actId="47"/>
        <pc:sldMkLst>
          <pc:docMk/>
          <pc:sldMk cId="3773693268" sldId="497"/>
        </pc:sldMkLst>
      </pc:sldChg>
      <pc:sldChg chg="del">
        <pc:chgData name="APL - Sara Migliardi" userId="cd0bbde4-8afa-47f1-8e21-d52efc6e427b" providerId="ADAL" clId="{AFBC47C0-E686-468E-AFD6-AEB7D1E2B995}" dt="2025-07-07T08:33:43.169" v="26" actId="2696"/>
        <pc:sldMkLst>
          <pc:docMk/>
          <pc:sldMk cId="3377097809" sldId="498"/>
        </pc:sldMkLst>
      </pc:sldChg>
      <pc:sldChg chg="del">
        <pc:chgData name="APL - Sara Migliardi" userId="cd0bbde4-8afa-47f1-8e21-d52efc6e427b" providerId="ADAL" clId="{AFBC47C0-E686-468E-AFD6-AEB7D1E2B995}" dt="2025-07-07T08:51:20.095" v="138" actId="2696"/>
        <pc:sldMkLst>
          <pc:docMk/>
          <pc:sldMk cId="3374247053" sldId="4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EB9B676-382B-804C-AD36-90209128F6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36" cy="49680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 defTabSz="407441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C14137-D2EC-D44D-99B8-BC96C0DF0F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6991" y="0"/>
            <a:ext cx="2944336" cy="496809"/>
          </a:xfrm>
          <a:prstGeom prst="rect">
            <a:avLst/>
          </a:prstGeom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 algn="r" defTabSz="407441" eaLnBrk="1" hangingPunct="1">
              <a:defRPr sz="1200"/>
            </a:lvl1pPr>
          </a:lstStyle>
          <a:p>
            <a:pPr>
              <a:defRPr/>
            </a:pPr>
            <a:fld id="{4BA9F22D-EDA8-8A45-99C8-AD7A75455ED1}" type="datetimeFigureOut">
              <a:rPr lang="it-IT" altLang="it-IT"/>
              <a:pPr>
                <a:defRPr/>
              </a:pPr>
              <a:t>07/07/2025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6676FC-A202-D242-95BB-727FB31807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6655"/>
            <a:ext cx="2944336" cy="496808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 defTabSz="407441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52E9CA-6982-614B-A594-5116002E90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6991" y="9426655"/>
            <a:ext cx="2944336" cy="496808"/>
          </a:xfrm>
          <a:prstGeom prst="rect">
            <a:avLst/>
          </a:prstGeom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A41E9F6-5029-9041-82DB-91126966B3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9250C8D-5158-CC41-A6DE-7E76C906B4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36" cy="49680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 defTabSz="52122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8EFE9DD-F5CB-FD4F-A62C-9D7196BB3D3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6991" y="0"/>
            <a:ext cx="2944336" cy="496809"/>
          </a:xfrm>
          <a:prstGeom prst="rect">
            <a:avLst/>
          </a:prstGeom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>
            <a:lvl1pPr algn="r" defTabSz="407441" eaLnBrk="1" hangingPunct="1">
              <a:defRPr sz="1200"/>
            </a:lvl1pPr>
          </a:lstStyle>
          <a:p>
            <a:pPr>
              <a:defRPr/>
            </a:pPr>
            <a:fld id="{FC28D2E0-2911-9C48-8F94-086CE0C1C919}" type="datetimeFigureOut">
              <a:rPr lang="it-IT" altLang="it-IT"/>
              <a:pPr>
                <a:defRPr/>
              </a:pPr>
              <a:t>07/07/2025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3A7B0F76-E79C-374C-9BEF-3EBAD1A798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154B9038-3531-5441-BB1A-56668BBD0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974" y="4714121"/>
            <a:ext cx="5434965" cy="4466510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078D83-3379-6E49-BE32-2B7D9297B7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6655"/>
            <a:ext cx="2944336" cy="496808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 defTabSz="52122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37CC83-D77D-184D-AC39-6092A542B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6991" y="9426655"/>
            <a:ext cx="2944336" cy="496808"/>
          </a:xfrm>
          <a:prstGeom prst="rect">
            <a:avLst/>
          </a:prstGeom>
        </p:spPr>
        <p:txBody>
          <a:bodyPr vert="horz" wrap="square" lIns="91403" tIns="45702" rIns="91403" bIns="457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E5BC50E-4A9A-DD4D-B5A9-5F9AD1191E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7759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06400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814388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2239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6303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040903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BC50E-4A9A-DD4D-B5A9-5F9AD1191EF1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173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4ACDE7-4391-3AAA-E7EC-49DF01673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19601E-2661-F628-5619-807406B60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5759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16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06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6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659505-EA2B-4A95-8DF3-20968CCCB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AFD4AF3-F570-6BC5-BD9D-E9466801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4503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76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5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8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77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56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42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73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tif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tif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DD91ED8-8E86-7F4D-9872-EC33C0C49E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0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7535E2C-2C95-D445-9F3C-40BB50BE55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1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999EED4-BA4E-3D45-B792-69E2915AE1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996D4562-4BFD-EB41-974B-BA6D0EE80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5763128-FEFF-AF4E-AA38-ED7E034A3A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886" y="4251960"/>
            <a:ext cx="930903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35F91F5-D53C-504A-BF6C-FD837BA8AF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83FCA68-599B-5349-96D2-7BAD8E597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886" y="4251960"/>
            <a:ext cx="930903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0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E9864ECC-93C9-C24C-A79A-C5CCD669C2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8F3DDFC-00A4-8044-82DF-F7CBD54FF2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886" y="4251960"/>
            <a:ext cx="930903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9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BEEB5A1-DE89-AF40-8ACE-AA2C426AF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8F3DDFC-00A4-8044-82DF-F7CBD54FF2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886" y="4251960"/>
            <a:ext cx="930903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7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BEEB5A1-DE89-AF40-8ACE-AA2C426AF6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" y="0"/>
            <a:ext cx="914129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3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9E9C339-2BE6-884A-8D63-38006F85A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8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asellaDiTesto 9"/>
          <p:cNvSpPr/>
          <p:nvPr/>
        </p:nvSpPr>
        <p:spPr>
          <a:xfrm>
            <a:off x="882000" y="2787064"/>
            <a:ext cx="7217640" cy="13517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3626"/>
              </a:lnSpc>
            </a:pPr>
            <a:r>
              <a:rPr lang="it-IT" sz="2500" b="1" strike="noStrike" spc="7" dirty="0">
                <a:solidFill>
                  <a:srgbClr val="005B9E"/>
                </a:solidFill>
                <a:latin typeface="Calibri"/>
                <a:ea typeface="MS PGothic"/>
              </a:rPr>
              <a:t>Agenzia Piemonte Lavoro</a:t>
            </a:r>
          </a:p>
          <a:p>
            <a:pPr algn="ctr">
              <a:lnSpc>
                <a:spcPts val="3626"/>
              </a:lnSpc>
            </a:pPr>
            <a:endParaRPr lang="it-IT" sz="2500" b="1" strike="noStrike" spc="7" dirty="0">
              <a:solidFill>
                <a:srgbClr val="005B9E"/>
              </a:solidFill>
              <a:highlight>
                <a:srgbClr val="FFFF00"/>
              </a:highlight>
              <a:latin typeface="Calibri"/>
              <a:ea typeface="MS PGothic"/>
            </a:endParaRPr>
          </a:p>
          <a:p>
            <a:pPr algn="r">
              <a:lnSpc>
                <a:spcPts val="3626"/>
              </a:lnSpc>
            </a:pPr>
            <a:endParaRPr lang="it-IT" sz="2000" i="1" spc="7" dirty="0">
              <a:solidFill>
                <a:srgbClr val="005B9E"/>
              </a:solidFill>
              <a:latin typeface="Calibri"/>
              <a:ea typeface="MS PGothic"/>
            </a:endParaRPr>
          </a:p>
        </p:txBody>
      </p:sp>
      <p:sp>
        <p:nvSpPr>
          <p:cNvPr id="199" name="CasellaDiTesto 10"/>
          <p:cNvSpPr/>
          <p:nvPr/>
        </p:nvSpPr>
        <p:spPr>
          <a:xfrm>
            <a:off x="402840" y="1553040"/>
            <a:ext cx="8081280" cy="5539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600" b="1" strike="noStrike" spc="-1" dirty="0">
                <a:solidFill>
                  <a:srgbClr val="FF0000"/>
                </a:solidFill>
                <a:latin typeface="Calibri"/>
                <a:ea typeface="MS PGothic"/>
              </a:rPr>
              <a:t>Convenzioni ex art.14 D. Lgs. 276/2003​</a:t>
            </a:r>
            <a:endParaRPr lang="it-IT" sz="3600" b="0" strike="noStrike" spc="-1" dirty="0">
              <a:latin typeface="Arial"/>
            </a:endParaRPr>
          </a:p>
        </p:txBody>
      </p:sp>
      <p:sp>
        <p:nvSpPr>
          <p:cNvPr id="200" name="CasellaDiTesto 15"/>
          <p:cNvSpPr/>
          <p:nvPr/>
        </p:nvSpPr>
        <p:spPr>
          <a:xfrm>
            <a:off x="428039" y="3710761"/>
            <a:ext cx="3375033" cy="6463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endParaRPr lang="it-IT" sz="1400" spc="-1">
              <a:solidFill>
                <a:srgbClr val="005B9E"/>
              </a:solidFill>
              <a:latin typeface="Calibri"/>
              <a:ea typeface="MS PGothic"/>
            </a:endParaRPr>
          </a:p>
          <a:p>
            <a:pPr>
              <a:lnSpc>
                <a:spcPct val="100000"/>
              </a:lnSpc>
            </a:pPr>
            <a:endParaRPr lang="it-IT" sz="1400" spc="-1">
              <a:solidFill>
                <a:srgbClr val="005B9E"/>
              </a:solidFill>
              <a:latin typeface="Calibri"/>
              <a:ea typeface="MS PGothic"/>
            </a:endParaRPr>
          </a:p>
          <a:p>
            <a:pPr>
              <a:lnSpc>
                <a:spcPct val="100000"/>
              </a:lnSpc>
            </a:pPr>
            <a:endParaRPr lang="it-IT" sz="1400" b="0" strike="noStrike" spc="-1">
              <a:latin typeface="Arial"/>
            </a:endParaRPr>
          </a:p>
        </p:txBody>
      </p:sp>
      <p:pic>
        <p:nvPicPr>
          <p:cNvPr id="201" name="Immagine 16"/>
          <p:cNvPicPr/>
          <p:nvPr/>
        </p:nvPicPr>
        <p:blipFill>
          <a:blip r:embed="rId2"/>
          <a:stretch/>
        </p:blipFill>
        <p:spPr>
          <a:xfrm>
            <a:off x="395280" y="222120"/>
            <a:ext cx="967680" cy="788760"/>
          </a:xfrm>
          <a:prstGeom prst="rect">
            <a:avLst/>
          </a:prstGeom>
          <a:ln w="0">
            <a:noFill/>
          </a:ln>
        </p:spPr>
      </p:pic>
      <p:pic>
        <p:nvPicPr>
          <p:cNvPr id="202" name="Immagine 17"/>
          <p:cNvPicPr/>
          <p:nvPr/>
        </p:nvPicPr>
        <p:blipFill>
          <a:blip r:embed="rId3"/>
          <a:stretch/>
        </p:blipFill>
        <p:spPr>
          <a:xfrm>
            <a:off x="7220880" y="343080"/>
            <a:ext cx="1527120" cy="45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5">
            <a:extLst>
              <a:ext uri="{FF2B5EF4-FFF2-40B4-BE49-F238E27FC236}">
                <a16:creationId xmlns:a16="http://schemas.microsoft.com/office/drawing/2014/main" id="{2A72803A-D4BF-CE42-BC47-3C891F41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708" y="832625"/>
            <a:ext cx="6791148" cy="35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dirty="0">
                <a:cs typeface="Calibri" panose="020F0502020204030204" pitchFamily="34" charset="0"/>
              </a:rPr>
              <a:t>Le cosiddette «convenzioni Art. 14» sono uno strumento che consente alle imprese di </a:t>
            </a:r>
            <a:r>
              <a:rPr lang="it-IT" sz="1400" b="1" dirty="0">
                <a:cs typeface="Calibri" panose="020F0502020204030204" pitchFamily="34" charset="0"/>
              </a:rPr>
              <a:t>ottemperare</a:t>
            </a:r>
            <a:r>
              <a:rPr lang="it-IT" sz="1400" dirty="0">
                <a:cs typeface="Calibri" panose="020F0502020204030204" pitchFamily="34" charset="0"/>
              </a:rPr>
              <a:t> una parte degli obblighi di inserimento lavorativo previsti per le imprese dalla Legge 68/1999 attraverso delle </a:t>
            </a:r>
            <a:r>
              <a:rPr lang="it-IT" sz="1400" b="1" dirty="0">
                <a:cs typeface="Calibri" panose="020F0502020204030204" pitchFamily="34" charset="0"/>
              </a:rPr>
              <a:t>assunzioni indirette</a:t>
            </a:r>
            <a:r>
              <a:rPr lang="it-IT" sz="1400" dirty="0"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t-IT" sz="1400" dirty="0"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400" b="1" dirty="0">
                <a:cs typeface="Calibri" panose="020F0502020204030204" pitchFamily="34" charset="0"/>
              </a:rPr>
              <a:t>Possono essere utilizzate insieme agli altri strumenti già previsti dalla Legge 68/1999.</a:t>
            </a:r>
            <a:r>
              <a:rPr lang="it-IT" sz="1400" u="sng" dirty="0">
                <a:cs typeface="Calibri" panose="020F0502020204030204" pitchFamily="34" charset="0"/>
              </a:rPr>
              <a:t> La persona assunta dalla Cooperativa è conteggiata </a:t>
            </a:r>
            <a:r>
              <a:rPr lang="it-IT" sz="1400" b="1" u="sng" dirty="0">
                <a:cs typeface="Calibri" panose="020F0502020204030204" pitchFamily="34" charset="0"/>
              </a:rPr>
              <a:t>come se fosse assunta dal Datore di lavoro ai fini dell’assolvimento degli obblighi ex L. 68/1999</a:t>
            </a:r>
            <a:r>
              <a:rPr lang="it-IT" sz="1400" dirty="0"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it-IT" altLang="it-IT" sz="1400" dirty="0">
                <a:cs typeface="Calibri" panose="020F0502020204030204" pitchFamily="34" charset="0"/>
              </a:rPr>
              <a:t>Le persone con disabilità devono essere iscritte al collocamento mirato, individuate dai Centri per l’Impiego  e presentare </a:t>
            </a:r>
            <a:r>
              <a:rPr lang="it-IT" altLang="it-IT" sz="1400" b="1" dirty="0">
                <a:cs typeface="Calibri" panose="020F0502020204030204" pitchFamily="34" charset="0"/>
              </a:rPr>
              <a:t>particolari difficoltà di inserimento lavorativo.</a:t>
            </a:r>
            <a:endParaRPr lang="it-IT" altLang="it-IT" sz="1400" dirty="0"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1400" b="1" dirty="0"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1400" b="1" dirty="0"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AA99C09-3261-B045-B499-E31053B8F1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88" y="207010"/>
            <a:ext cx="286766" cy="286766"/>
          </a:xfrm>
          <a:prstGeom prst="rect">
            <a:avLst/>
          </a:prstGeom>
        </p:spPr>
      </p:pic>
      <p:sp>
        <p:nvSpPr>
          <p:cNvPr id="12" name="CasellaDiTesto 15">
            <a:extLst>
              <a:ext uri="{FF2B5EF4-FFF2-40B4-BE49-F238E27FC236}">
                <a16:creationId xmlns:a16="http://schemas.microsoft.com/office/drawing/2014/main" id="{79C598F7-AEF9-0440-BC67-722FAB4A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4718"/>
            <a:ext cx="768074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it-IT" altLang="it-IT" sz="2400" b="1" dirty="0">
                <a:solidFill>
                  <a:srgbClr val="09417D"/>
                </a:solidFill>
                <a:cs typeface="Calibri" panose="020F0502020204030204" pitchFamily="34" charset="0"/>
              </a:rPr>
              <a:t>A cosa servono le Convenzioni ex art.14 D. Lgs. 276/2003?</a:t>
            </a:r>
          </a:p>
          <a:p>
            <a:endParaRPr lang="it-IT" altLang="it-IT" sz="2000" b="1" dirty="0">
              <a:solidFill>
                <a:srgbClr val="09417D"/>
              </a:solidFill>
              <a:cs typeface="Calibri" panose="020F0502020204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FFFA08F-9E43-C49F-1B84-0D1FCB204E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5" y="980667"/>
            <a:ext cx="1897556" cy="163413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3785F9-89A6-A26A-DFF3-A9C963E33531}"/>
              </a:ext>
            </a:extLst>
          </p:cNvPr>
          <p:cNvSpPr txBox="1"/>
          <p:nvPr/>
        </p:nvSpPr>
        <p:spPr>
          <a:xfrm>
            <a:off x="333929" y="3796663"/>
            <a:ext cx="8221174" cy="10284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dirty="0">
                <a:latin typeface="Calibri"/>
                <a:ea typeface="MS PGothic"/>
                <a:cs typeface="Calibri"/>
              </a:rPr>
              <a:t>In Piemonte, la Convenzione Quadro è stata approvata nella sua seconda sperimentazione con D.G.R. n. 16-6460/2023: è un </a:t>
            </a:r>
            <a:r>
              <a:rPr lang="it-IT" sz="1400" b="1" dirty="0">
                <a:latin typeface="Calibri"/>
                <a:ea typeface="MS PGothic"/>
                <a:cs typeface="Calibri"/>
              </a:rPr>
              <a:t>accordo sottoscritto tra la Regione Piemonte e le Parti Sociali e definisce le regole da rispettare per poter attivare in Piemonte le convenzioni ex Art 14.</a:t>
            </a:r>
            <a:endParaRPr lang="it-IT" altLang="it-IT" sz="1400" b="1" dirty="0">
              <a:latin typeface="Calibri"/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5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5">
            <a:extLst>
              <a:ext uri="{FF2B5EF4-FFF2-40B4-BE49-F238E27FC236}">
                <a16:creationId xmlns:a16="http://schemas.microsoft.com/office/drawing/2014/main" id="{2A72803A-D4BF-CE42-BC47-3C891F41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82" y="1786197"/>
            <a:ext cx="6033647" cy="125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altLang="it-IT" sz="1400" dirty="0">
                <a:cs typeface="Calibri" panose="020F0502020204030204" pitchFamily="34" charset="0"/>
              </a:rPr>
              <a:t> </a:t>
            </a:r>
            <a:r>
              <a:rPr lang="it-IT" altLang="it-IT" sz="1400" b="1" dirty="0">
                <a:cs typeface="Calibri" panose="020F0502020204030204" pitchFamily="34" charset="0"/>
              </a:rPr>
              <a:t>Requisiti minimi</a:t>
            </a:r>
            <a:r>
              <a:rPr lang="it-IT" altLang="it-IT" sz="1400" dirty="0">
                <a:cs typeface="Calibri" panose="020F0502020204030204" pitchFamily="34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1400" dirty="0">
                <a:cs typeface="Calibri" panose="020F0502020204030204" pitchFamily="34" charset="0"/>
              </a:rPr>
              <a:t>contratto di lavoro subordinato a tempo determinato non inferiore a 12 mesi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1400" dirty="0">
                <a:cs typeface="Calibri" panose="020F0502020204030204" pitchFamily="34" charset="0"/>
              </a:rPr>
              <a:t> in caso di part-time, orario pari o superiore al 50% del full-time previsto dal CCNL di riferimento (salvo eccezioni previste dalla Convenzione quadro)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AA99C09-3261-B045-B499-E31053B8F1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88" y="207010"/>
            <a:ext cx="286766" cy="286766"/>
          </a:xfrm>
          <a:prstGeom prst="rect">
            <a:avLst/>
          </a:prstGeom>
        </p:spPr>
      </p:pic>
      <p:sp>
        <p:nvSpPr>
          <p:cNvPr id="12" name="CasellaDiTesto 15">
            <a:extLst>
              <a:ext uri="{FF2B5EF4-FFF2-40B4-BE49-F238E27FC236}">
                <a16:creationId xmlns:a16="http://schemas.microsoft.com/office/drawing/2014/main" id="{79C598F7-AEF9-0440-BC67-722FAB4A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4718"/>
            <a:ext cx="77435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it-IT" sz="2400" b="1" dirty="0">
                <a:solidFill>
                  <a:srgbClr val="09417D"/>
                </a:solidFill>
                <a:cs typeface="Calibri" panose="020F0502020204030204" pitchFamily="34" charset="0"/>
              </a:rPr>
              <a:t>L</a:t>
            </a:r>
            <a:r>
              <a:rPr lang="it-IT" altLang="it-IT" sz="2400" b="1" dirty="0">
                <a:solidFill>
                  <a:srgbClr val="09417D"/>
                </a:solidFill>
                <a:cs typeface="Calibri" panose="020F0502020204030204" pitchFamily="34" charset="0"/>
              </a:rPr>
              <a:t>imiti di copertura, requisiti minimi e valore economico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F3EA4AF-2BEA-A1D0-822D-20BDA54289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300" y="1466807"/>
            <a:ext cx="2334391" cy="156042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B004E6-3CF7-4E5D-8440-E4C70F601267}"/>
              </a:ext>
            </a:extLst>
          </p:cNvPr>
          <p:cNvSpPr txBox="1"/>
          <p:nvPr/>
        </p:nvSpPr>
        <p:spPr>
          <a:xfrm>
            <a:off x="0" y="699744"/>
            <a:ext cx="8918917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400" dirty="0">
                <a:ea typeface="Calibri" panose="020F0502020204030204" pitchFamily="34" charset="0"/>
                <a:cs typeface="Calibri" panose="020F0502020204030204" pitchFamily="34" charset="0"/>
              </a:rPr>
              <a:t>L’utilizzo delle Convenzioni ex Art. 14 consente di coprire </a:t>
            </a:r>
            <a:r>
              <a:rPr lang="it-IT" sz="1400" b="1" dirty="0">
                <a:ea typeface="Calibri" panose="020F0502020204030204" pitchFamily="34" charset="0"/>
                <a:cs typeface="Calibri" panose="020F0502020204030204" pitchFamily="34" charset="0"/>
              </a:rPr>
              <a:t>fino al 20% della quota di riserva </a:t>
            </a:r>
            <a:r>
              <a:rPr lang="it-IT" sz="1400" dirty="0">
                <a:ea typeface="Calibri" panose="020F0502020204030204" pitchFamily="34" charset="0"/>
                <a:cs typeface="Calibri" panose="020F0502020204030204" pitchFamily="34" charset="0"/>
              </a:rPr>
              <a:t>dell’azienda su base regionale (tale percentuale </a:t>
            </a:r>
            <a:r>
              <a:rPr lang="it-IT" sz="1400" b="1" dirty="0">
                <a:ea typeface="Calibri" panose="020F0502020204030204" pitchFamily="34" charset="0"/>
                <a:cs typeface="Calibri" panose="020F0502020204030204" pitchFamily="34" charset="0"/>
              </a:rPr>
              <a:t>aumenta al 30% </a:t>
            </a:r>
            <a:r>
              <a:rPr lang="it-IT" sz="1400" dirty="0">
                <a:ea typeface="Calibri" panose="020F0502020204030204" pitchFamily="34" charset="0"/>
                <a:cs typeface="Calibri" panose="020F0502020204030204" pitchFamily="34" charset="0"/>
              </a:rPr>
              <a:t>se il 10% delle persone occupate in cooperativa in ragione della convenzione è stato assunto a tempo indeterminato in azienda o in cooperativa nei 24 mesi precedenti​).</a:t>
            </a:r>
          </a:p>
        </p:txBody>
      </p:sp>
      <p:sp>
        <p:nvSpPr>
          <p:cNvPr id="2" name="CasellaDiTesto 15">
            <a:extLst>
              <a:ext uri="{FF2B5EF4-FFF2-40B4-BE49-F238E27FC236}">
                <a16:creationId xmlns:a16="http://schemas.microsoft.com/office/drawing/2014/main" id="{42905F4D-3D42-727E-5790-C3375DA6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09" y="3027229"/>
            <a:ext cx="9449759" cy="219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R="144145"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31F20"/>
              </a:buClr>
              <a:buSzPts val="1000"/>
            </a:pPr>
            <a:endParaRPr lang="it-IT" sz="200" b="1" dirty="0">
              <a:solidFill>
                <a:srgbClr val="231F2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44145" lv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31F20"/>
              </a:buClr>
              <a:buSzPts val="1000"/>
            </a:pPr>
            <a:r>
              <a:rPr lang="it-IT" sz="1400" b="1" dirty="0">
                <a:solidFill>
                  <a:srgbClr val="231F20"/>
                </a:solidFill>
                <a:effectLst/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Il valore economico della commessa:</a:t>
            </a:r>
            <a:endParaRPr lang="it-IT" sz="1400" dirty="0">
              <a:solidFill>
                <a:srgbClr val="231F2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144145" lv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31F20"/>
              </a:buClr>
              <a:buSzPts val="1000"/>
            </a:pPr>
            <a:r>
              <a:rPr lang="it-IT" sz="1400" b="1" dirty="0">
                <a:solidFill>
                  <a:srgbClr val="231F20"/>
                </a:solidFill>
                <a:effectLst/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                                                                VUC</a:t>
            </a:r>
            <a:r>
              <a:rPr lang="it-IT" sz="1400" b="1" spc="-80" dirty="0">
                <a:solidFill>
                  <a:srgbClr val="231F20"/>
                </a:solidFill>
                <a:effectLst/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b="1" spc="-80" dirty="0">
                <a:solidFill>
                  <a:srgbClr val="231F2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rgbClr val="231F20"/>
                </a:solidFill>
                <a:effectLst/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Valore Unitario della Commessa al netto </a:t>
            </a:r>
            <a:r>
              <a:rPr lang="it-IT" sz="1400" b="1" dirty="0" err="1">
                <a:solidFill>
                  <a:srgbClr val="231F20"/>
                </a:solidFill>
                <a:effectLst/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lVA</a:t>
            </a:r>
            <a:endParaRPr lang="it-IT" sz="1400" b="1" dirty="0">
              <a:solidFill>
                <a:srgbClr val="231F20"/>
              </a:solidFill>
              <a:effectLst/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25500"/>
            <a:r>
              <a:rPr lang="it-IT" sz="1400" dirty="0">
                <a:solidFill>
                  <a:srgbClr val="231F2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                                                                        VUC &gt; CP + (N x CL)</a:t>
            </a:r>
            <a:endParaRPr lang="it-IT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5500" marR="683895">
              <a:spcBef>
                <a:spcPts val="175"/>
              </a:spcBef>
              <a:spcAft>
                <a:spcPts val="0"/>
              </a:spcAft>
              <a:tabLst>
                <a:tab pos="1168400" algn="l"/>
              </a:tabLst>
            </a:pPr>
            <a:r>
              <a:rPr lang="it-IT" sz="1400" dirty="0">
                <a:solidFill>
                  <a:srgbClr val="231F2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CP =</a:t>
            </a:r>
            <a:r>
              <a:rPr lang="it-IT" sz="1400" spc="85" dirty="0">
                <a:solidFill>
                  <a:srgbClr val="231F2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rgbClr val="231F2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costo produzione annuo (al netto del costo del lavoro della/e persona/e con disabilità)</a:t>
            </a:r>
          </a:p>
          <a:p>
            <a:pPr marL="825500" marR="683895">
              <a:spcBef>
                <a:spcPts val="175"/>
              </a:spcBef>
              <a:spcAft>
                <a:spcPts val="0"/>
              </a:spcAft>
              <a:tabLst>
                <a:tab pos="1168400" algn="l"/>
              </a:tabLst>
            </a:pPr>
            <a:r>
              <a:rPr lang="it-IT" sz="1400" spc="-320" dirty="0">
                <a:solidFill>
                  <a:srgbClr val="231F2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rgbClr val="231F2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it-IT" sz="1400" spc="-10" dirty="0">
                <a:solidFill>
                  <a:srgbClr val="231F2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rgbClr val="231F2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=</a:t>
            </a:r>
            <a:r>
              <a:rPr lang="it-IT" sz="1400" spc="5" dirty="0">
                <a:solidFill>
                  <a:srgbClr val="231F2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rgbClr val="231F2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numero delle persone con disabilità assunte in cooperativa in attuazione della Convenzione</a:t>
            </a:r>
            <a:endParaRPr lang="it-IT" sz="1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5500">
              <a:tabLst>
                <a:tab pos="1162685" algn="l"/>
              </a:tabLst>
            </a:pPr>
            <a:r>
              <a:rPr lang="it-IT" sz="1400" dirty="0">
                <a:solidFill>
                  <a:srgbClr val="231F2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CL =</a:t>
            </a:r>
            <a:r>
              <a:rPr lang="it-IT" sz="1400" spc="85" dirty="0">
                <a:solidFill>
                  <a:srgbClr val="231F2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rgbClr val="231F2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costo annuo lordo della persona con disabilità assunta</a:t>
            </a:r>
            <a:r>
              <a:rPr lang="it-IT" sz="1400" dirty="0"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it-IT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5500" algn="ctr"/>
            <a:endParaRPr lang="it-IT" sz="1400" dirty="0"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5500"/>
            <a:r>
              <a:rPr lang="it-IT" sz="1400" dirty="0">
                <a:solidFill>
                  <a:srgbClr val="231F20"/>
                </a:solidFill>
                <a:effectLst/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  <a:endParaRPr lang="it-IT" sz="1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3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asellaDiTesto 15"/>
          <p:cNvSpPr/>
          <p:nvPr/>
        </p:nvSpPr>
        <p:spPr>
          <a:xfrm>
            <a:off x="428039" y="3710761"/>
            <a:ext cx="3375033" cy="6463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endParaRPr lang="it-IT" sz="1400" spc="-1">
              <a:solidFill>
                <a:srgbClr val="005B9E"/>
              </a:solidFill>
              <a:latin typeface="Calibri"/>
              <a:ea typeface="MS PGothic"/>
            </a:endParaRPr>
          </a:p>
          <a:p>
            <a:pPr>
              <a:lnSpc>
                <a:spcPct val="100000"/>
              </a:lnSpc>
            </a:pPr>
            <a:endParaRPr lang="it-IT" sz="1400" spc="-1">
              <a:solidFill>
                <a:srgbClr val="005B9E"/>
              </a:solidFill>
              <a:latin typeface="Calibri"/>
              <a:ea typeface="MS PGothic"/>
            </a:endParaRPr>
          </a:p>
          <a:p>
            <a:pPr>
              <a:lnSpc>
                <a:spcPct val="100000"/>
              </a:lnSpc>
            </a:pPr>
            <a:endParaRPr lang="it-IT" sz="1400" b="0" strike="noStrike" spc="-1">
              <a:latin typeface="Arial"/>
            </a:endParaRPr>
          </a:p>
        </p:txBody>
      </p:sp>
      <p:sp>
        <p:nvSpPr>
          <p:cNvPr id="2" name="CasellaDiTesto 15">
            <a:extLst>
              <a:ext uri="{FF2B5EF4-FFF2-40B4-BE49-F238E27FC236}">
                <a16:creationId xmlns:a16="http://schemas.microsoft.com/office/drawing/2014/main" id="{7721D907-20DC-102A-0AC9-9BA89D8F1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13" y="188352"/>
            <a:ext cx="623957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/>
          <a:p>
            <a:r>
              <a:rPr lang="it-IT" altLang="it-IT" sz="2400" b="1" dirty="0">
                <a:solidFill>
                  <a:srgbClr val="09417D"/>
                </a:solidFill>
                <a:latin typeface="Calibri"/>
                <a:ea typeface="MS PGothic"/>
                <a:cs typeface="Calibri"/>
              </a:rPr>
              <a:t>      Quali sono i vantaggi per i datori di lavoro? </a:t>
            </a:r>
          </a:p>
          <a:p>
            <a:endParaRPr lang="it-IT" altLang="it-IT" sz="2000" b="1" dirty="0">
              <a:solidFill>
                <a:srgbClr val="09417D"/>
              </a:solidFill>
              <a:cs typeface="Calibri" panose="020F0502020204030204" pitchFamily="34" charset="0"/>
            </a:endParaRPr>
          </a:p>
        </p:txBody>
      </p:sp>
      <p:sp>
        <p:nvSpPr>
          <p:cNvPr id="3" name="CasellaDiTesto 15">
            <a:extLst>
              <a:ext uri="{FF2B5EF4-FFF2-40B4-BE49-F238E27FC236}">
                <a16:creationId xmlns:a16="http://schemas.microsoft.com/office/drawing/2014/main" id="{2F0C22C0-6F45-9325-185F-FB028D548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961" y="676348"/>
            <a:ext cx="5783766" cy="415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/>
              <a:buChar char="ü"/>
            </a:pPr>
            <a:r>
              <a:rPr lang="it-IT" sz="1400" b="1" dirty="0">
                <a:latin typeface="+mn-lt"/>
                <a:ea typeface="MS PGothic"/>
                <a:cs typeface="Calibri"/>
              </a:rPr>
              <a:t>Assunzione Indiretta:</a:t>
            </a:r>
            <a:r>
              <a:rPr lang="it-IT" sz="1400" dirty="0">
                <a:latin typeface="+mn-lt"/>
                <a:ea typeface="MS PGothic"/>
                <a:cs typeface="Calibri"/>
              </a:rPr>
              <a:t> il Datore di lavoro non assume né gestisce</a:t>
            </a:r>
            <a:r>
              <a:rPr lang="it-IT" sz="1400" b="1" dirty="0">
                <a:latin typeface="+mn-lt"/>
                <a:ea typeface="MS PGothic"/>
                <a:cs typeface="Calibri"/>
              </a:rPr>
              <a:t> direttamente</a:t>
            </a:r>
            <a:r>
              <a:rPr lang="it-IT" sz="1400" dirty="0">
                <a:latin typeface="+mn-lt"/>
                <a:ea typeface="MS PGothic"/>
                <a:cs typeface="Calibri"/>
              </a:rPr>
              <a:t> la persona con disabilità assunta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/>
              <a:buChar char="ü"/>
            </a:pPr>
            <a:r>
              <a:rPr lang="it-IT" sz="1400" b="1" dirty="0">
                <a:latin typeface="+mn-lt"/>
                <a:ea typeface="MS PGothic"/>
                <a:cs typeface="Calibri"/>
              </a:rPr>
              <a:t>Contesto lavorativo promosso dalla Cooperativa</a:t>
            </a:r>
            <a:r>
              <a:rPr lang="it-IT" sz="1400" dirty="0">
                <a:latin typeface="+mn-lt"/>
                <a:ea typeface="MS PGothic"/>
                <a:cs typeface="Calibri"/>
              </a:rPr>
              <a:t>: la persona con disabilità lavora in un </a:t>
            </a:r>
            <a:r>
              <a:rPr lang="it-IT" sz="1400" b="1" dirty="0">
                <a:latin typeface="+mn-lt"/>
                <a:ea typeface="MS PGothic"/>
                <a:cs typeface="Calibri"/>
              </a:rPr>
              <a:t>ambiente pensato e organizzato per favorirne la crescita professionale e personale</a:t>
            </a:r>
            <a:endParaRPr lang="it-IT" sz="1400" dirty="0">
              <a:latin typeface="+mn-lt"/>
              <a:ea typeface="MS PGothic"/>
              <a:cs typeface="Calibri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/>
              <a:buChar char="ü"/>
            </a:pPr>
            <a:r>
              <a:rPr lang="it-IT" sz="1400" b="1" dirty="0">
                <a:latin typeface="+mn-lt"/>
                <a:ea typeface="MS PGothic"/>
                <a:cs typeface="Calibri"/>
              </a:rPr>
              <a:t>Costi definiti</a:t>
            </a:r>
            <a:r>
              <a:rPr lang="it-IT" sz="1400" dirty="0">
                <a:latin typeface="+mn-lt"/>
                <a:ea typeface="MS PGothic"/>
                <a:cs typeface="Calibri"/>
              </a:rPr>
              <a:t>: attraverso il VU</a:t>
            </a:r>
            <a:r>
              <a:rPr lang="it-IT" sz="1400" dirty="0">
                <a:solidFill>
                  <a:srgbClr val="000000"/>
                </a:solidFill>
                <a:latin typeface="+mn-lt"/>
                <a:ea typeface="MS PGothic"/>
              </a:rPr>
              <a:t>C si definisce il costo per il servizio fornito dalla Cooperativa, senza </a:t>
            </a:r>
            <a:r>
              <a:rPr lang="it-IT" sz="1400" b="1" dirty="0">
                <a:solidFill>
                  <a:srgbClr val="000000"/>
                </a:solidFill>
                <a:latin typeface="+mn-lt"/>
                <a:ea typeface="MS PGothic"/>
              </a:rPr>
              <a:t>ulteriori oneri </a:t>
            </a:r>
            <a:r>
              <a:rPr lang="it-IT" sz="1400" dirty="0">
                <a:solidFill>
                  <a:srgbClr val="000000"/>
                </a:solidFill>
                <a:latin typeface="+mn-lt"/>
                <a:ea typeface="MS PGothic"/>
              </a:rPr>
              <a:t>a carico del Datore derivanti dalla gestione della commessa</a:t>
            </a:r>
            <a:endParaRPr lang="it-IT" sz="1400" dirty="0">
              <a:solidFill>
                <a:srgbClr val="000000"/>
              </a:solidFill>
              <a:latin typeface="+mn-lt"/>
              <a:ea typeface="MS PGothic"/>
              <a:cs typeface="Calibri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/>
              <a:buChar char="ü"/>
            </a:pPr>
            <a:r>
              <a:rPr lang="it-IT" sz="1400" b="1" dirty="0">
                <a:solidFill>
                  <a:srgbClr val="000000"/>
                </a:solidFill>
                <a:latin typeface="+mn-lt"/>
                <a:ea typeface="MS PGothic"/>
              </a:rPr>
              <a:t>Collaborazione con la cooperativa:</a:t>
            </a:r>
            <a:r>
              <a:rPr lang="it-IT" sz="1400" dirty="0">
                <a:solidFill>
                  <a:srgbClr val="000000"/>
                </a:solidFill>
                <a:latin typeface="+mn-lt"/>
                <a:ea typeface="MS PGothic"/>
              </a:rPr>
              <a:t> la scelta</a:t>
            </a:r>
            <a:r>
              <a:rPr lang="it-IT" sz="1400" dirty="0">
                <a:latin typeface="+mn-lt"/>
                <a:ea typeface="MS PGothic"/>
                <a:cs typeface="Calibri"/>
              </a:rPr>
              <a:t> della Cooperativa può essere una </a:t>
            </a:r>
            <a:r>
              <a:rPr lang="it-IT" sz="1400" b="1" dirty="0">
                <a:latin typeface="+mn-lt"/>
                <a:ea typeface="MS PGothic"/>
                <a:cs typeface="Calibri"/>
              </a:rPr>
              <a:t>opportunità</a:t>
            </a:r>
            <a:r>
              <a:rPr lang="it-IT" sz="1400" dirty="0">
                <a:latin typeface="+mn-lt"/>
                <a:ea typeface="MS PGothic"/>
                <a:cs typeface="Calibri"/>
              </a:rPr>
              <a:t> per acquistare servizi/materie prime/semilavorati/ prodotti finiti da inserire nel processo aziendale</a:t>
            </a:r>
            <a:endParaRPr lang="it-IT" sz="1200" dirty="0"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</a:pPr>
            <a:endParaRPr lang="it-IT" altLang="it-IT" sz="1400" dirty="0"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871978-53D2-E6AD-B74C-0866B46969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36" y="240141"/>
            <a:ext cx="286766" cy="286766"/>
          </a:xfrm>
          <a:prstGeom prst="rect">
            <a:avLst/>
          </a:prstGeom>
        </p:spPr>
      </p:pic>
      <p:pic>
        <p:nvPicPr>
          <p:cNvPr id="5" name="Immagine 4" descr="Immagine che contiene vestiti, calzature, persona, cartone animato&#10;&#10;Descrizione generata automaticamente">
            <a:extLst>
              <a:ext uri="{FF2B5EF4-FFF2-40B4-BE49-F238E27FC236}">
                <a16:creationId xmlns:a16="http://schemas.microsoft.com/office/drawing/2014/main" id="{E230C389-0EAA-7CC2-5236-1078FA3E2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19" y="1287148"/>
            <a:ext cx="2626303" cy="17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5">
            <a:extLst>
              <a:ext uri="{FF2B5EF4-FFF2-40B4-BE49-F238E27FC236}">
                <a16:creationId xmlns:a16="http://schemas.microsoft.com/office/drawing/2014/main" id="{EF667B4D-3D9C-D7BB-950D-3C119792C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49" y="701979"/>
            <a:ext cx="4989566" cy="340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it-IT" sz="1400" dirty="0">
              <a:latin typeface="+mn-lt"/>
              <a:ea typeface="MS PGothic"/>
              <a:cs typeface="Calibri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/>
              <a:buChar char="ü"/>
            </a:pPr>
            <a:r>
              <a:rPr lang="it-IT" sz="1400" b="1" dirty="0">
                <a:latin typeface="+mn-lt"/>
                <a:ea typeface="MS PGothic"/>
                <a:cs typeface="Calibri"/>
              </a:rPr>
              <a:t>Responsabilità sociale imprese</a:t>
            </a:r>
            <a:r>
              <a:rPr lang="it-IT" sz="1400" dirty="0">
                <a:latin typeface="+mn-lt"/>
                <a:ea typeface="MS PGothic"/>
                <a:cs typeface="Calibri"/>
              </a:rPr>
              <a:t>: Il Datore di lavoro consente l’inserimento lavorativo di persone con disabilità con particolari difficoltà, dimostrando un</a:t>
            </a:r>
            <a:r>
              <a:rPr lang="it-IT" sz="1400" b="1" dirty="0">
                <a:latin typeface="+mn-lt"/>
                <a:ea typeface="MS PGothic"/>
                <a:cs typeface="Calibri"/>
              </a:rPr>
              <a:t> impegno e la produzione di valore sociale verso il territorio</a:t>
            </a:r>
            <a:r>
              <a:rPr lang="it-IT" sz="1400" dirty="0">
                <a:latin typeface="+mn-lt"/>
                <a:ea typeface="MS PGothic"/>
                <a:cs typeface="Calibri"/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/>
              <a:buChar char="ü"/>
            </a:pPr>
            <a:r>
              <a:rPr lang="it-IT" sz="1400" b="1" dirty="0">
                <a:latin typeface="+mn-lt"/>
                <a:ea typeface="MS PGothic"/>
                <a:cs typeface="Calibri"/>
              </a:rPr>
              <a:t>Esperienza sul campo</a:t>
            </a:r>
            <a:r>
              <a:rPr lang="it-IT" sz="1400" dirty="0">
                <a:latin typeface="+mn-lt"/>
                <a:ea typeface="MS PGothic"/>
                <a:cs typeface="Calibri"/>
              </a:rPr>
              <a:t>: al termine della convenzione, il Datore di lavoro </a:t>
            </a:r>
            <a:r>
              <a:rPr lang="it-IT" sz="1400" b="1" dirty="0">
                <a:latin typeface="+mn-lt"/>
                <a:ea typeface="MS PGothic"/>
                <a:cs typeface="Calibri"/>
              </a:rPr>
              <a:t>può valutare la possibilità </a:t>
            </a:r>
            <a:r>
              <a:rPr lang="it-IT" sz="1400" dirty="0">
                <a:latin typeface="+mn-lt"/>
                <a:ea typeface="MS PGothic"/>
                <a:cs typeface="Calibri"/>
              </a:rPr>
              <a:t>di assumere </a:t>
            </a:r>
            <a:r>
              <a:rPr lang="it-IT" sz="1400" b="1" dirty="0">
                <a:latin typeface="+mn-lt"/>
                <a:ea typeface="MS PGothic"/>
                <a:cs typeface="Calibri"/>
              </a:rPr>
              <a:t>direttamente la persona con disabilità avrà nel mentre acquisito esperienze e competenze specifiche. </a:t>
            </a:r>
            <a:endParaRPr lang="it-IT" sz="1400" b="1" dirty="0">
              <a:ea typeface="MS PGothic"/>
              <a:cs typeface="Calibri"/>
            </a:endParaRPr>
          </a:p>
          <a:p>
            <a:pPr algn="just">
              <a:lnSpc>
                <a:spcPct val="200000"/>
              </a:lnSpc>
            </a:pPr>
            <a:endParaRPr lang="it-IT" altLang="it-IT" sz="1300" b="1" dirty="0"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8AF4A2B-9057-C20E-3CAF-C1323C5BAF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31" y="413323"/>
            <a:ext cx="286766" cy="28676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307BBE-2AD3-9B60-8D9E-9F1839DBDECC}"/>
              </a:ext>
            </a:extLst>
          </p:cNvPr>
          <p:cNvSpPr txBox="1"/>
          <p:nvPr/>
        </p:nvSpPr>
        <p:spPr>
          <a:xfrm>
            <a:off x="762000" y="331470"/>
            <a:ext cx="77500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altLang="it-IT" sz="2400" b="1" dirty="0">
                <a:solidFill>
                  <a:srgbClr val="09417D"/>
                </a:solidFill>
                <a:latin typeface="Calibri"/>
                <a:ea typeface="MS PGothic"/>
                <a:cs typeface="Calibri"/>
              </a:rPr>
              <a:t>Quali sono i vantaggi per i datori di lavoro?               </a:t>
            </a:r>
            <a:r>
              <a:rPr lang="it-IT" altLang="it-IT" b="1" dirty="0">
                <a:solidFill>
                  <a:srgbClr val="09417D"/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it-IT" altLang="it-IT" i="1" dirty="0">
                <a:solidFill>
                  <a:srgbClr val="09417D"/>
                </a:solidFill>
                <a:cs typeface="Calibri" panose="020F0502020204030204" pitchFamily="34" charset="0"/>
              </a:rPr>
              <a:t>…segue</a:t>
            </a:r>
            <a:endParaRPr lang="it-IT" sz="2400" b="1" dirty="0">
              <a:solidFill>
                <a:srgbClr val="09417D"/>
              </a:solidFill>
              <a:latin typeface="Calibri"/>
              <a:ea typeface="MS PGothic"/>
              <a:cs typeface="Calibri"/>
            </a:endParaRPr>
          </a:p>
        </p:txBody>
      </p:sp>
      <p:pic>
        <p:nvPicPr>
          <p:cNvPr id="3" name="Immagine 2" descr="Immagine che contiene vestiti, eretto, calzature, persona&#10;&#10;Descrizione generata automaticamente">
            <a:extLst>
              <a:ext uri="{FF2B5EF4-FFF2-40B4-BE49-F238E27FC236}">
                <a16:creationId xmlns:a16="http://schemas.microsoft.com/office/drawing/2014/main" id="{D57D38A1-7FB7-46A5-CAAA-194689E36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283" y="1223034"/>
            <a:ext cx="28765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7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" name="Rectangle 20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5">
            <a:extLst>
              <a:ext uri="{FF2B5EF4-FFF2-40B4-BE49-F238E27FC236}">
                <a16:creationId xmlns:a16="http://schemas.microsoft.com/office/drawing/2014/main" id="{7721D907-20DC-102A-0AC9-9BA89D8F1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78" y="556605"/>
            <a:ext cx="7656583" cy="1188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it-IT" sz="2400" b="1" dirty="0" err="1">
                <a:solidFill>
                  <a:srgbClr val="09417D"/>
                </a:solidFill>
                <a:latin typeface="Calibri"/>
                <a:ea typeface="MS PGothic"/>
                <a:cs typeface="Calibri"/>
              </a:rPr>
              <a:t>Convenzioni</a:t>
            </a:r>
            <a:r>
              <a:rPr lang="en-US" altLang="it-IT" sz="2400" b="1" dirty="0">
                <a:solidFill>
                  <a:srgbClr val="09417D"/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en-US" altLang="it-IT" sz="2400" b="1" dirty="0" err="1">
                <a:solidFill>
                  <a:srgbClr val="09417D"/>
                </a:solidFill>
                <a:latin typeface="Calibri"/>
                <a:ea typeface="MS PGothic"/>
                <a:cs typeface="Calibri"/>
              </a:rPr>
              <a:t>attive</a:t>
            </a:r>
            <a:r>
              <a:rPr lang="en-US" altLang="it-IT" sz="2400" b="1" dirty="0">
                <a:solidFill>
                  <a:srgbClr val="09417D"/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en-US" altLang="it-IT" sz="2400" b="1" dirty="0" err="1">
                <a:solidFill>
                  <a:srgbClr val="09417D"/>
                </a:solidFill>
                <a:latin typeface="Calibri"/>
                <a:ea typeface="MS PGothic"/>
                <a:cs typeface="Calibri"/>
              </a:rPr>
              <a:t>sul</a:t>
            </a:r>
            <a:r>
              <a:rPr lang="en-US" altLang="it-IT" sz="2400" b="1" dirty="0">
                <a:solidFill>
                  <a:srgbClr val="09417D"/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en-US" altLang="it-IT" sz="2400" b="1" dirty="0" err="1">
                <a:solidFill>
                  <a:srgbClr val="09417D"/>
                </a:solidFill>
                <a:latin typeface="Calibri"/>
                <a:ea typeface="MS PGothic"/>
                <a:cs typeface="Calibri"/>
              </a:rPr>
              <a:t>territorio</a:t>
            </a:r>
            <a:r>
              <a:rPr lang="en-US" altLang="it-IT" sz="2400" b="1" dirty="0">
                <a:solidFill>
                  <a:srgbClr val="09417D"/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en-US" altLang="it-IT" sz="2400" b="1" dirty="0" err="1">
                <a:solidFill>
                  <a:srgbClr val="09417D"/>
                </a:solidFill>
                <a:latin typeface="Calibri"/>
                <a:ea typeface="MS PGothic"/>
                <a:cs typeface="Calibri"/>
              </a:rPr>
              <a:t>piemontese</a:t>
            </a:r>
            <a:r>
              <a:rPr lang="en-US" altLang="it-IT" sz="2400" b="1" dirty="0">
                <a:solidFill>
                  <a:srgbClr val="09417D"/>
                </a:solidFill>
                <a:latin typeface="Calibri"/>
                <a:ea typeface="MS PGothic"/>
                <a:cs typeface="Calibri"/>
              </a:rPr>
              <a:t>:</a:t>
            </a: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it-IT" sz="1500" dirty="0">
                <a:ea typeface="Calibri" panose="020F0502020204030204" pitchFamily="34" charset="0"/>
                <a:cs typeface="Calibri" panose="020F0502020204030204" pitchFamily="34" charset="0"/>
              </a:rPr>
              <a:t>Il datore di lavoro decide in totale autonomia </a:t>
            </a:r>
            <a:r>
              <a:rPr lang="it-IT" sz="1500" b="1" dirty="0">
                <a:ea typeface="Calibri" panose="020F0502020204030204" pitchFamily="34" charset="0"/>
                <a:cs typeface="Calibri" panose="020F0502020204030204" pitchFamily="34" charset="0"/>
              </a:rPr>
              <a:t>quale servizio del proprio processo produttivo o di erogazione dei servizi possa essere esternalizzato.</a:t>
            </a:r>
            <a:endParaRPr lang="en-US" sz="1500" b="1" dirty="0">
              <a:solidFill>
                <a:srgbClr val="09417D"/>
              </a:solidFill>
              <a:latin typeface="Calibri"/>
              <a:ea typeface="MS PGothic"/>
              <a:cs typeface="Calibri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endParaRPr lang="en-US" altLang="it-IT" sz="3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3306950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0939" y="4363"/>
                  <a:pt x="2441580" y="8857"/>
                  <a:pt x="2441321" y="13716"/>
                </a:cubicBezTo>
                <a:cubicBezTo>
                  <a:pt x="2169723" y="25934"/>
                  <a:pt x="2045712" y="34568"/>
                  <a:pt x="1830991" y="13716"/>
                </a:cubicBezTo>
                <a:cubicBezTo>
                  <a:pt x="1616270" y="-7136"/>
                  <a:pt x="1505876" y="-623"/>
                  <a:pt x="1269487" y="13716"/>
                </a:cubicBezTo>
                <a:cubicBezTo>
                  <a:pt x="1033098" y="28055"/>
                  <a:pt x="908661" y="36619"/>
                  <a:pt x="707983" y="13716"/>
                </a:cubicBezTo>
                <a:cubicBezTo>
                  <a:pt x="507305" y="-9187"/>
                  <a:pt x="333592" y="16187"/>
                  <a:pt x="0" y="13716"/>
                </a:cubicBezTo>
                <a:cubicBezTo>
                  <a:pt x="-459" y="8317"/>
                  <a:pt x="190" y="2744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507" y="3335"/>
                  <a:pt x="2441322" y="9457"/>
                  <a:pt x="2441321" y="13716"/>
                </a:cubicBezTo>
                <a:cubicBezTo>
                  <a:pt x="2166745" y="24201"/>
                  <a:pt x="2078726" y="10904"/>
                  <a:pt x="1879817" y="13716"/>
                </a:cubicBezTo>
                <a:cubicBezTo>
                  <a:pt x="1680908" y="16528"/>
                  <a:pt x="1548770" y="-8699"/>
                  <a:pt x="1318313" y="13716"/>
                </a:cubicBezTo>
                <a:cubicBezTo>
                  <a:pt x="1087856" y="36131"/>
                  <a:pt x="894613" y="-645"/>
                  <a:pt x="659157" y="13716"/>
                </a:cubicBezTo>
                <a:cubicBezTo>
                  <a:pt x="423701" y="28077"/>
                  <a:pt x="246611" y="29403"/>
                  <a:pt x="0" y="13716"/>
                </a:cubicBezTo>
                <a:cubicBezTo>
                  <a:pt x="-120" y="7867"/>
                  <a:pt x="674" y="39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CasellaDiTesto 15"/>
          <p:cNvSpPr/>
          <p:nvPr/>
        </p:nvSpPr>
        <p:spPr>
          <a:xfrm>
            <a:off x="428039" y="3710761"/>
            <a:ext cx="3375033" cy="8002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endParaRPr lang="it-IT" sz="1400" spc="-1">
              <a:solidFill>
                <a:srgbClr val="005B9E"/>
              </a:solidFill>
              <a:latin typeface="Calibri"/>
              <a:ea typeface="MS PGothic"/>
            </a:endParaRPr>
          </a:p>
          <a:p>
            <a:pPr>
              <a:spcAft>
                <a:spcPts val="600"/>
              </a:spcAft>
            </a:pPr>
            <a:endParaRPr lang="it-IT" sz="1400" spc="-1">
              <a:solidFill>
                <a:srgbClr val="005B9E"/>
              </a:solidFill>
              <a:latin typeface="Calibri"/>
              <a:ea typeface="MS PGothic"/>
            </a:endParaRPr>
          </a:p>
          <a:p>
            <a:pPr>
              <a:spcAft>
                <a:spcPts val="600"/>
              </a:spcAft>
            </a:pPr>
            <a:endParaRPr lang="it-IT" sz="1400" b="0" strike="noStrike" spc="-1">
              <a:latin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871978-53D2-E6AD-B74C-0866B46969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88" y="207010"/>
            <a:ext cx="286766" cy="286766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CD72C369-F7CE-7D1F-47C5-E2A1CAD90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732390"/>
              </p:ext>
            </p:extLst>
          </p:nvPr>
        </p:nvGraphicFramePr>
        <p:xfrm>
          <a:off x="402971" y="998417"/>
          <a:ext cx="5196840" cy="335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6840">
                  <a:extLst>
                    <a:ext uri="{9D8B030D-6E8A-4147-A177-3AD203B41FA5}">
                      <a16:colId xmlns:a16="http://schemas.microsoft.com/office/drawing/2014/main" val="1032792266"/>
                    </a:ext>
                  </a:extLst>
                </a:gridCol>
              </a:tblGrid>
              <a:tr h="132805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it-IT" sz="15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354614"/>
                  </a:ext>
                </a:extLst>
              </a:tr>
              <a:tr h="159366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it-IT" sz="1800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997398"/>
                  </a:ext>
                </a:extLst>
              </a:tr>
              <a:tr h="123952">
                <a:tc>
                  <a:txBody>
                    <a:bodyPr/>
                    <a:lstStyle/>
                    <a:p>
                      <a:pPr marL="285750" lvl="0" indent="-285750" algn="l" rtl="0" eaLnBrk="1" latinLnBrk="0" hangingPunct="1">
                        <a:buFont typeface="Wingdings"/>
                        <a:buChar char="ü"/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Pulizie e manutenzione</a:t>
                      </a: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098892"/>
                  </a:ext>
                </a:extLst>
              </a:tr>
              <a:tr h="123952">
                <a:tc>
                  <a:txBody>
                    <a:bodyPr/>
                    <a:lstStyle/>
                    <a:p>
                      <a:pPr marL="285750" lvl="0" indent="-285750" algn="l" rtl="0" eaLnBrk="1" latinLnBrk="0" hangingPunct="1">
                        <a:buFont typeface="Wingdings"/>
                        <a:buChar char="ü"/>
                      </a:pPr>
                      <a:r>
                        <a:rPr lang="it-IT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Logistica</a:t>
                      </a: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647181"/>
                  </a:ext>
                </a:extLst>
              </a:tr>
              <a:tr h="123952">
                <a:tc>
                  <a:txBody>
                    <a:bodyPr/>
                    <a:lstStyle/>
                    <a:p>
                      <a:pPr marL="285750" lvl="0" indent="-285750" algn="l" rtl="0" eaLnBrk="1" latinLnBrk="0" hangingPunct="1">
                        <a:buFont typeface="Wingdings"/>
                        <a:buChar char="ü"/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 center e reception</a:t>
                      </a: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865504"/>
                  </a:ext>
                </a:extLst>
              </a:tr>
              <a:tr h="123952">
                <a:tc>
                  <a:txBody>
                    <a:bodyPr/>
                    <a:lstStyle/>
                    <a:p>
                      <a:pPr marL="285750" lvl="0" indent="-285750" algn="l" rtl="0" eaLnBrk="1" latinLnBrk="0" hangingPunct="1">
                        <a:buFont typeface="Wingdings"/>
                        <a:buChar char="ü"/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entry</a:t>
                      </a: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679135"/>
                  </a:ext>
                </a:extLst>
              </a:tr>
              <a:tr h="123952">
                <a:tc>
                  <a:txBody>
                    <a:bodyPr/>
                    <a:lstStyle/>
                    <a:p>
                      <a:pPr marL="285750" lvl="0" indent="-285750" algn="l" rtl="0" eaLnBrk="1" latinLnBrk="0" hangingPunct="1">
                        <a:buFont typeface="Wingdings"/>
                        <a:buChar char="ü"/>
                      </a:pPr>
                      <a:r>
                        <a:rPr lang="it-IT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Archiviazione </a:t>
                      </a: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761758"/>
                  </a:ext>
                </a:extLst>
              </a:tr>
              <a:tr h="123952">
                <a:tc>
                  <a:txBody>
                    <a:bodyPr/>
                    <a:lstStyle/>
                    <a:p>
                      <a:pPr marL="285750" lvl="0" indent="-285750" algn="l" rtl="0" eaLnBrk="1" latinLnBrk="0" hangingPunct="1">
                        <a:buFont typeface="Wingdings"/>
                        <a:buChar char="ü"/>
                      </a:pPr>
                      <a:r>
                        <a:rPr lang="it-IT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Lavanderia</a:t>
                      </a:r>
                    </a:p>
                    <a:p>
                      <a:pPr marL="285750" lvl="0" indent="-285750" algn="l" rtl="0" eaLnBrk="1" latinLnBrk="0" hangingPunct="1">
                        <a:buFont typeface="Wingdings"/>
                        <a:buChar char="ü"/>
                      </a:pPr>
                      <a:r>
                        <a:rPr lang="it-IT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Produzioni artigianali e addetti impianti</a:t>
                      </a: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950084"/>
                  </a:ext>
                </a:extLst>
              </a:tr>
              <a:tr h="1363467">
                <a:tc>
                  <a:txBody>
                    <a:bodyPr/>
                    <a:lstStyle/>
                    <a:p>
                      <a:pPr marL="0" lvl="0" indent="0" algn="l" defTabSz="685800" rtl="0" eaLnBrk="1" latinLnBrk="0" hangingPunct="1">
                        <a:buFont typeface="Wingdings"/>
                        <a:buNone/>
                      </a:pPr>
                      <a:endParaRPr lang="it-IT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Wingdings"/>
                        <a:buChar char="ü"/>
                      </a:pPr>
                      <a:endParaRPr lang="it-IT" sz="1400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5750" lvl="0" indent="-285750" algn="l">
                        <a:buFont typeface="Wingdings"/>
                        <a:buChar char="ü"/>
                      </a:pPr>
                      <a:endParaRPr lang="it-IT" sz="1400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581401"/>
                  </a:ext>
                </a:extLst>
              </a:tr>
            </a:tbl>
          </a:graphicData>
        </a:graphic>
      </p:graphicFrame>
      <p:pic>
        <p:nvPicPr>
          <p:cNvPr id="5" name="Immagine 4" descr="Immagine che contiene vestiti, persona, cartone animato, arte&#10;&#10;Descrizione generata automaticamente">
            <a:extLst>
              <a:ext uri="{FF2B5EF4-FFF2-40B4-BE49-F238E27FC236}">
                <a16:creationId xmlns:a16="http://schemas.microsoft.com/office/drawing/2014/main" id="{336864E5-44ED-34F0-5F11-1A078FF2B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782" y="1224243"/>
            <a:ext cx="2129790" cy="1480185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DC88E185-E2C1-1E9C-04C6-9C6999C0F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02260"/>
              </p:ext>
            </p:extLst>
          </p:nvPr>
        </p:nvGraphicFramePr>
        <p:xfrm>
          <a:off x="3924257" y="1089788"/>
          <a:ext cx="4792573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573">
                  <a:extLst>
                    <a:ext uri="{9D8B030D-6E8A-4147-A177-3AD203B41FA5}">
                      <a16:colId xmlns:a16="http://schemas.microsoft.com/office/drawing/2014/main" val="1032792266"/>
                    </a:ext>
                  </a:extLst>
                </a:gridCol>
              </a:tblGrid>
              <a:tr h="192304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it-IT" sz="15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354614"/>
                  </a:ext>
                </a:extLst>
              </a:tr>
              <a:tr h="230764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it-IT" sz="1800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997398"/>
                  </a:ext>
                </a:extLst>
              </a:tr>
              <a:tr h="179483">
                <a:tc>
                  <a:txBody>
                    <a:bodyPr/>
                    <a:lstStyle/>
                    <a:p>
                      <a:pPr marL="285750" lvl="0" indent="-285750" algn="l" rtl="0" eaLnBrk="1" latinLnBrk="0" hangingPunct="1">
                        <a:buFont typeface="Wingdings"/>
                        <a:buChar char="ü"/>
                      </a:pP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098892"/>
                  </a:ext>
                </a:extLst>
              </a:tr>
              <a:tr h="358967">
                <a:tc>
                  <a:txBody>
                    <a:bodyPr/>
                    <a:lstStyle/>
                    <a:p>
                      <a:pPr marL="285750" lvl="0" indent="-285750" algn="l" rtl="0" eaLnBrk="1" latinLnBrk="0" hangingPunct="1">
                        <a:buFont typeface="Wingdings"/>
                        <a:buChar char="ü"/>
                      </a:pPr>
                      <a:endParaRPr lang="it-IT" sz="1400" dirty="0">
                        <a:effectLst/>
                        <a:latin typeface="Calibri"/>
                      </a:endParaRPr>
                    </a:p>
                    <a:p>
                      <a:pPr marL="0" lvl="0" indent="0" algn="l" rtl="0" eaLnBrk="1" latinLnBrk="0" hangingPunct="1">
                        <a:buFont typeface="Wingdings"/>
                        <a:buNone/>
                      </a:pP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647181"/>
                  </a:ext>
                </a:extLst>
              </a:tr>
              <a:tr h="179483">
                <a:tc>
                  <a:txBody>
                    <a:bodyPr/>
                    <a:lstStyle/>
                    <a:p>
                      <a:pPr marL="285750" lvl="0" indent="-285750" algn="l" rtl="0" eaLnBrk="1" latinLnBrk="0" hangingPunct="1">
                        <a:buFont typeface="Wingdings"/>
                        <a:buChar char="ü"/>
                      </a:pP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865504"/>
                  </a:ext>
                </a:extLst>
              </a:tr>
              <a:tr h="179483">
                <a:tc>
                  <a:txBody>
                    <a:bodyPr/>
                    <a:lstStyle/>
                    <a:p>
                      <a:pPr marL="285750" lvl="0" indent="-285750" algn="l" rtl="0" eaLnBrk="1" latinLnBrk="0" hangingPunct="1">
                        <a:buFont typeface="Wingdings"/>
                        <a:buChar char="ü"/>
                      </a:pP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679135"/>
                  </a:ext>
                </a:extLst>
              </a:tr>
              <a:tr h="179483">
                <a:tc>
                  <a:txBody>
                    <a:bodyPr/>
                    <a:lstStyle/>
                    <a:p>
                      <a:pPr marL="285750" lvl="0" indent="-285750" algn="l" rtl="0" eaLnBrk="1" latinLnBrk="0" hangingPunct="1">
                        <a:buFont typeface="Wingdings"/>
                        <a:buChar char="ü"/>
                      </a:pP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761758"/>
                  </a:ext>
                </a:extLst>
              </a:tr>
              <a:tr h="179483">
                <a:tc>
                  <a:txBody>
                    <a:bodyPr/>
                    <a:lstStyle/>
                    <a:p>
                      <a:pPr marL="285750" lvl="0" indent="-285750" algn="l" rtl="0" eaLnBrk="1" latinLnBrk="0" hangingPunct="1">
                        <a:buFont typeface="Wingdings"/>
                        <a:buChar char="ü"/>
                      </a:pPr>
                      <a:endParaRPr lang="it-IT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950084"/>
                  </a:ext>
                </a:extLst>
              </a:tr>
              <a:tr h="1794835">
                <a:tc>
                  <a:txBody>
                    <a:bodyPr/>
                    <a:lstStyle/>
                    <a:p>
                      <a:pPr marL="285750" lvl="0" indent="-285750" algn="l" defTabSz="685800" rtl="0" eaLnBrk="1" latinLnBrk="0" hangingPunct="1">
                        <a:buFont typeface="Wingdings"/>
                        <a:buChar char="ü"/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Inserimento in realtà museale</a:t>
                      </a:r>
                    </a:p>
                    <a:p>
                      <a:pPr marL="285750" lvl="0" indent="-285750" algn="l" defTabSz="685800" rtl="0" eaLnBrk="1" latinLnBrk="0" hangingPunct="1">
                        <a:buFont typeface="Wingdings"/>
                        <a:buChar char="ü"/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Produzione artigianale (gadget per dipendenti)</a:t>
                      </a:r>
                    </a:p>
                    <a:p>
                      <a:pPr marL="285750" lvl="0" indent="-285750" algn="l" defTabSz="685800" rtl="0" eaLnBrk="1" latinLnBrk="0" hangingPunct="1">
                        <a:buFont typeface="Wingdings"/>
                        <a:buChar char="ü"/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Manutenzione ordinaria impianto smistamento pacchi</a:t>
                      </a:r>
                    </a:p>
                    <a:p>
                      <a:pPr marL="285750" lvl="0" indent="-285750" algn="l" defTabSz="685800" rtl="0" eaLnBrk="1" latinLnBrk="0" hangingPunct="1">
                        <a:buFont typeface="Wingdings"/>
                        <a:buChar char="ü"/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Recupero, controllo e classificazione capi abbigliamento</a:t>
                      </a:r>
                    </a:p>
                    <a:p>
                      <a:pPr marL="285750" lvl="0" indent="-285750" algn="l" defTabSz="685800" rtl="0" eaLnBrk="1" latinLnBrk="0" hangingPunct="1">
                        <a:buFont typeface="Wingdings"/>
                        <a:buChar char="ü"/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Manutenzione aree verdi</a:t>
                      </a:r>
                    </a:p>
                    <a:p>
                      <a:pPr marL="285750" lvl="0" indent="-285750" algn="l" defTabSz="685800" rtl="0" eaLnBrk="1" latinLnBrk="0" hangingPunct="1">
                        <a:buFont typeface="Wingdings"/>
                        <a:buChar char="ü"/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Confezionamento prodotti legati all'agricoltura e all'apicoltura</a:t>
                      </a:r>
                    </a:p>
                    <a:p>
                      <a:pPr marL="285750" lvl="0" indent="-285750" algn="l" defTabSz="685800" rtl="0" eaLnBrk="1" latinLnBrk="0" hangingPunct="1">
                        <a:buFont typeface="Wingdings"/>
                        <a:buChar char="ü"/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Maggiordomo d'impresa</a:t>
                      </a:r>
                    </a:p>
                    <a:p>
                      <a:pPr marL="285750" lvl="0" indent="-285750" algn="l" defTabSz="685800" rtl="0" eaLnBrk="1" latinLnBrk="0" hangingPunct="1">
                        <a:buFont typeface="Wingdings"/>
                        <a:buChar char="ü"/>
                      </a:pPr>
                      <a:endParaRPr lang="it-IT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285750" lvl="0" indent="-285750" algn="l">
                        <a:buFont typeface="Wingdings"/>
                        <a:buChar char="ü"/>
                      </a:pPr>
                      <a:endParaRPr lang="it-IT" sz="1400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5750" lvl="0" indent="-285750" algn="l">
                        <a:buFont typeface="Wingdings"/>
                        <a:buChar char="ü"/>
                      </a:pPr>
                      <a:endParaRPr lang="it-IT" sz="1400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581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97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5">
            <a:extLst>
              <a:ext uri="{FF2B5EF4-FFF2-40B4-BE49-F238E27FC236}">
                <a16:creationId xmlns:a16="http://schemas.microsoft.com/office/drawing/2014/main" id="{51572A6D-92F6-6D4D-933E-A878F5986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70" y="940391"/>
            <a:ext cx="7770789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altLang="it-IT" sz="1400" dirty="0" err="1">
                <a:cs typeface="Calibri" panose="020F0502020204030204" pitchFamily="34" charset="0"/>
              </a:rPr>
              <a:t>datore</a:t>
            </a:r>
            <a:r>
              <a:rPr lang="en-US" altLang="it-IT" sz="1400" dirty="0">
                <a:cs typeface="Calibri" panose="020F0502020204030204" pitchFamily="34" charset="0"/>
              </a:rPr>
              <a:t> di </a:t>
            </a:r>
            <a:r>
              <a:rPr lang="en-US" altLang="it-IT" sz="1400" dirty="0" err="1">
                <a:cs typeface="Calibri" panose="020F0502020204030204" pitchFamily="34" charset="0"/>
              </a:rPr>
              <a:t>lavoro</a:t>
            </a:r>
            <a:r>
              <a:rPr lang="en-US" altLang="it-IT" sz="1400" dirty="0">
                <a:cs typeface="Calibri" panose="020F0502020204030204" pitchFamily="34" charset="0"/>
              </a:rPr>
              <a:t> </a:t>
            </a:r>
            <a:r>
              <a:rPr lang="en-US" altLang="it-IT" sz="1400" b="1" dirty="0" err="1">
                <a:cs typeface="Calibri" panose="020F0502020204030204" pitchFamily="34" charset="0"/>
              </a:rPr>
              <a:t>privato</a:t>
            </a:r>
            <a:r>
              <a:rPr lang="en-US" altLang="it-IT" sz="1400" dirty="0">
                <a:cs typeface="Calibri" panose="020F0502020204030204" pitchFamily="34" charset="0"/>
              </a:rPr>
              <a:t> </a:t>
            </a:r>
            <a:r>
              <a:rPr lang="en-US" altLang="it-IT" sz="1400" dirty="0" err="1">
                <a:cs typeface="Calibri" panose="020F0502020204030204" pitchFamily="34" charset="0"/>
              </a:rPr>
              <a:t>soggetto</a:t>
            </a:r>
            <a:r>
              <a:rPr lang="en-US" altLang="it-IT" sz="1400" dirty="0">
                <a:cs typeface="Calibri" panose="020F0502020204030204" pitchFamily="34" charset="0"/>
              </a:rPr>
              <a:t> o non </a:t>
            </a:r>
            <a:r>
              <a:rPr lang="en-US" altLang="it-IT" sz="1400" dirty="0" err="1">
                <a:cs typeface="Calibri" panose="020F0502020204030204" pitchFamily="34" charset="0"/>
              </a:rPr>
              <a:t>soggetto</a:t>
            </a:r>
            <a:r>
              <a:rPr lang="en-US" altLang="it-IT" sz="1400" dirty="0">
                <a:cs typeface="Calibri" panose="020F0502020204030204" pitchFamily="34" charset="0"/>
              </a:rPr>
              <a:t> </a:t>
            </a:r>
            <a:r>
              <a:rPr lang="en-US" altLang="it-IT" sz="1400" dirty="0" err="1">
                <a:cs typeface="Calibri" panose="020F0502020204030204" pitchFamily="34" charset="0"/>
              </a:rPr>
              <a:t>all’obbligo</a:t>
            </a:r>
            <a:r>
              <a:rPr lang="en-US" altLang="it-IT" sz="1400" dirty="0">
                <a:cs typeface="Calibri" panose="020F0502020204030204" pitchFamily="34" charset="0"/>
              </a:rPr>
              <a:t> di cui </a:t>
            </a:r>
            <a:r>
              <a:rPr lang="en-US" altLang="it-IT" sz="1400" dirty="0" err="1">
                <a:cs typeface="Calibri" panose="020F0502020204030204" pitchFamily="34" charset="0"/>
              </a:rPr>
              <a:t>alla</a:t>
            </a:r>
            <a:r>
              <a:rPr lang="en-US" altLang="it-IT" sz="1400" dirty="0">
                <a:cs typeface="Calibri" panose="020F0502020204030204" pitchFamily="34" charset="0"/>
              </a:rPr>
              <a:t> L. 68/1999;</a:t>
            </a:r>
            <a:endParaRPr lang="it-IT" altLang="it-IT" sz="1400" dirty="0"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it-IT" altLang="it-IT" sz="1400" dirty="0"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altLang="it-IT" sz="1400" dirty="0">
                <a:cs typeface="Calibri" panose="020F0502020204030204" pitchFamily="34" charset="0"/>
              </a:rPr>
              <a:t>avere più di </a:t>
            </a:r>
            <a:r>
              <a:rPr lang="it-IT" altLang="it-IT" sz="1400" b="1" dirty="0">
                <a:cs typeface="Calibri" panose="020F0502020204030204" pitchFamily="34" charset="0"/>
              </a:rPr>
              <a:t>50 dipendenti </a:t>
            </a:r>
            <a:r>
              <a:rPr lang="it-IT" altLang="it-IT" sz="1400" dirty="0">
                <a:cs typeface="Calibri" panose="020F0502020204030204" pitchFamily="34" charset="0"/>
              </a:rPr>
              <a:t>e aver assolto (o si sia impegnato ad assolvere) la rimanente quota d’obbligo con gli altri istituti previsti dalla L. 68/1999;</a:t>
            </a:r>
            <a:endParaRPr lang="it-IT" altLang="it-IT" sz="1400" b="1" dirty="0">
              <a:cs typeface="Calibri" panose="020F0502020204030204" pitchFamily="34" charset="0"/>
            </a:endParaRPr>
          </a:p>
          <a:p>
            <a:pPr algn="just"/>
            <a:endParaRPr lang="en-US" altLang="it-IT" sz="1400" dirty="0"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altLang="it-IT" sz="1400" dirty="0">
                <a:cs typeface="Calibri" panose="020F0502020204030204" pitchFamily="34" charset="0"/>
              </a:rPr>
              <a:t>essere </a:t>
            </a:r>
            <a:r>
              <a:rPr lang="it-IT" altLang="it-IT" sz="1400" b="1" dirty="0">
                <a:cs typeface="Calibri" panose="020F0502020204030204" pitchFamily="34" charset="0"/>
              </a:rPr>
              <a:t>associato ad uno degli organismi di rappresentanza firmatari</a:t>
            </a:r>
            <a:r>
              <a:rPr lang="it-IT" altLang="it-IT" sz="1400" dirty="0">
                <a:cs typeface="Calibri" panose="020F0502020204030204" pitchFamily="34" charset="0"/>
              </a:rPr>
              <a:t> della Convenzione Quadro oppure, se non associato, aderire alla Convenzione Quadro con formale sottoscrizione;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it-IT" altLang="it-IT" sz="1400" dirty="0"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altLang="it-IT" sz="1400" dirty="0">
                <a:cs typeface="Calibri" panose="020F0502020204030204" pitchFamily="34" charset="0"/>
              </a:rPr>
              <a:t>avere almeno </a:t>
            </a:r>
            <a:r>
              <a:rPr lang="it-IT" altLang="it-IT" sz="1400" b="1" dirty="0">
                <a:cs typeface="Calibri" panose="020F0502020204030204" pitchFamily="34" charset="0"/>
              </a:rPr>
              <a:t>una sede legale e/o operativa e/o minimo una unità produttiva e/o una filiale nel territorio della Regione Piemonte;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altLang="it-IT" sz="1400" dirty="0"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altLang="it-IT" sz="1400" dirty="0">
                <a:cs typeface="Calibri" panose="020F0502020204030204" pitchFamily="34" charset="0"/>
              </a:rPr>
              <a:t>applicare</a:t>
            </a:r>
            <a:r>
              <a:rPr lang="en-US" altLang="it-IT" sz="1400" dirty="0">
                <a:cs typeface="Calibri" panose="020F0502020204030204" pitchFamily="34" charset="0"/>
              </a:rPr>
              <a:t> </a:t>
            </a:r>
            <a:r>
              <a:rPr lang="it-IT" altLang="it-IT" sz="1400" dirty="0">
                <a:cs typeface="Calibri" panose="020F0502020204030204" pitchFamily="34" charset="0"/>
              </a:rPr>
              <a:t>il </a:t>
            </a:r>
            <a:r>
              <a:rPr lang="it-IT" altLang="it-IT" sz="1400" b="1" dirty="0">
                <a:cs typeface="Calibri" panose="020F0502020204030204" pitchFamily="34" charset="0"/>
              </a:rPr>
              <a:t>contratto collettivo di categoria</a:t>
            </a:r>
            <a:r>
              <a:rPr lang="it-IT" altLang="it-IT" sz="1400" dirty="0">
                <a:cs typeface="Calibri" panose="020F0502020204030204" pitchFamily="34" charset="0"/>
              </a:rPr>
              <a:t> applicato dalle organizzazioni più rappresentative a livello nazionale;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it-IT" altLang="it-IT" sz="1400" dirty="0"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altLang="it-IT" sz="1400" dirty="0">
                <a:cs typeface="Calibri" panose="020F0502020204030204" pitchFamily="34" charset="0"/>
              </a:rPr>
              <a:t>non avere </a:t>
            </a:r>
            <a:r>
              <a:rPr lang="it-IT" altLang="it-IT" sz="1400" b="1" dirty="0">
                <a:cs typeface="Calibri" panose="020F0502020204030204" pitchFamily="34" charset="0"/>
              </a:rPr>
              <a:t>procedure concorsuali </a:t>
            </a:r>
            <a:r>
              <a:rPr lang="it-IT" altLang="it-IT" sz="1400" dirty="0">
                <a:cs typeface="Calibri" panose="020F0502020204030204" pitchFamily="34" charset="0"/>
              </a:rPr>
              <a:t>in corso;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it-IT" altLang="it-IT" sz="1400" dirty="0"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altLang="it-IT" sz="1400" dirty="0">
                <a:cs typeface="Calibri" panose="020F0502020204030204" pitchFamily="34" charset="0"/>
              </a:rPr>
              <a:t>non determinare, con il conferimento della commessa, </a:t>
            </a:r>
            <a:r>
              <a:rPr lang="it-IT" altLang="it-IT" sz="1400" b="1" dirty="0">
                <a:cs typeface="Calibri" panose="020F0502020204030204" pitchFamily="34" charset="0"/>
              </a:rPr>
              <a:t>effetti negativi sull’occupazione </a:t>
            </a:r>
            <a:r>
              <a:rPr lang="it-IT" altLang="it-IT" sz="1400" dirty="0">
                <a:cs typeface="Calibri" panose="020F0502020204030204" pitchFamily="34" charset="0"/>
              </a:rPr>
              <a:t>dell’azienda oppure non averne determinato nel sei mesi precedenti il conferimento.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F651017-62AC-C24E-A1C7-38650A23CD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88" y="207010"/>
            <a:ext cx="286766" cy="286766"/>
          </a:xfrm>
          <a:prstGeom prst="rect">
            <a:avLst/>
          </a:prstGeom>
        </p:spPr>
      </p:pic>
      <p:sp>
        <p:nvSpPr>
          <p:cNvPr id="12" name="CasellaDiTesto 15">
            <a:extLst>
              <a:ext uri="{FF2B5EF4-FFF2-40B4-BE49-F238E27FC236}">
                <a16:creationId xmlns:a16="http://schemas.microsoft.com/office/drawing/2014/main" id="{9FFC7BF0-2AA1-024D-A4EE-75FB9E9E4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4718"/>
            <a:ext cx="5889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it-IT" altLang="it-IT" sz="2400" b="1" dirty="0">
                <a:solidFill>
                  <a:srgbClr val="09417D"/>
                </a:solidFill>
                <a:cs typeface="Calibri" panose="020F0502020204030204" pitchFamily="34" charset="0"/>
              </a:rPr>
              <a:t>Il datore conferente: requisiti principali</a:t>
            </a:r>
          </a:p>
        </p:txBody>
      </p:sp>
      <p:pic>
        <p:nvPicPr>
          <p:cNvPr id="2" name="Immagine 1" descr="Immagine che contiene Elementi grafici, clipart, grafica, cartone animato&#10;&#10;Descrizione generata automaticamente">
            <a:extLst>
              <a:ext uri="{FF2B5EF4-FFF2-40B4-BE49-F238E27FC236}">
                <a16:creationId xmlns:a16="http://schemas.microsoft.com/office/drawing/2014/main" id="{C27C43B6-2F7A-E4F7-C2BF-E148130E6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858" y="-19180"/>
            <a:ext cx="1289339" cy="8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7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D8F32-57D8-DC2C-286C-E66CB80C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5">
            <a:extLst>
              <a:ext uri="{FF2B5EF4-FFF2-40B4-BE49-F238E27FC236}">
                <a16:creationId xmlns:a16="http://schemas.microsoft.com/office/drawing/2014/main" id="{C74295F7-C323-3475-BFDC-E63B90C5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764" y="2737571"/>
            <a:ext cx="69884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/>
          <a:p>
            <a:endParaRPr lang="it-IT" altLang="it-IT" dirty="0">
              <a:solidFill>
                <a:srgbClr val="002060"/>
              </a:solidFill>
              <a:latin typeface="Calibri"/>
              <a:ea typeface="MS PGothic"/>
              <a:cs typeface="Calibri"/>
            </a:endParaRPr>
          </a:p>
          <a:p>
            <a:r>
              <a:rPr lang="it-IT" altLang="it-IT" dirty="0">
                <a:solidFill>
                  <a:srgbClr val="002060"/>
                </a:solidFill>
                <a:latin typeface="Calibri"/>
                <a:ea typeface="MS PGothic"/>
                <a:cs typeface="Calibri"/>
              </a:rPr>
              <a:t>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EB9D91B-AA1F-A8FB-1D4E-B260A27482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222001"/>
            <a:ext cx="968563" cy="78965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98206FB-D8BE-6684-5AEA-85E486CF15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547" y="1481942"/>
            <a:ext cx="286766" cy="286766"/>
          </a:xfrm>
          <a:prstGeom prst="rect">
            <a:avLst/>
          </a:prstGeom>
        </p:spPr>
      </p:pic>
      <p:sp>
        <p:nvSpPr>
          <p:cNvPr id="18" name="CasellaDiTesto 15">
            <a:extLst>
              <a:ext uri="{FF2B5EF4-FFF2-40B4-BE49-F238E27FC236}">
                <a16:creationId xmlns:a16="http://schemas.microsoft.com/office/drawing/2014/main" id="{A8D59136-5166-9818-53F6-2E3393774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257" y="1335585"/>
            <a:ext cx="5601411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it-IT" altLang="it-IT" sz="3600" b="1" dirty="0">
                <a:solidFill>
                  <a:srgbClr val="09417D"/>
                </a:solidFill>
                <a:cs typeface="Calibri" panose="020F0502020204030204" pitchFamily="34" charset="0"/>
              </a:rPr>
              <a:t>Grazie per l’attenzione</a:t>
            </a:r>
          </a:p>
          <a:p>
            <a:endParaRPr lang="it-IT" altLang="it-IT" sz="4000" b="1" dirty="0">
              <a:solidFill>
                <a:srgbClr val="09417D"/>
              </a:solidFill>
              <a:cs typeface="Calibri" panose="020F0502020204030204" pitchFamily="34" charset="0"/>
            </a:endParaRPr>
          </a:p>
          <a:p>
            <a:endParaRPr lang="it-IT" altLang="it-IT" sz="4000" b="1" dirty="0">
              <a:solidFill>
                <a:srgbClr val="09417D"/>
              </a:solidFill>
              <a:cs typeface="Calibri" panose="020F0502020204030204" pitchFamily="34" charset="0"/>
            </a:endParaRPr>
          </a:p>
          <a:p>
            <a:endParaRPr lang="it-IT" altLang="it-IT" sz="4000" b="1" dirty="0">
              <a:solidFill>
                <a:srgbClr val="09417D"/>
              </a:solidFill>
              <a:cs typeface="Calibri" panose="020F0502020204030204" pitchFamily="34" charset="0"/>
            </a:endParaRPr>
          </a:p>
          <a:p>
            <a:endParaRPr lang="it-IT" altLang="it-IT" sz="4000" b="1" dirty="0">
              <a:solidFill>
                <a:srgbClr val="09417D"/>
              </a:solidFill>
              <a:cs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3BB7062-CF02-BD0B-4CC2-9691B4EDB9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870" y="343152"/>
            <a:ext cx="1527842" cy="456692"/>
          </a:xfrm>
          <a:prstGeom prst="rect">
            <a:avLst/>
          </a:prstGeom>
        </p:spPr>
      </p:pic>
      <p:sp>
        <p:nvSpPr>
          <p:cNvPr id="2" name="CasellaDiTesto 7">
            <a:extLst>
              <a:ext uri="{FF2B5EF4-FFF2-40B4-BE49-F238E27FC236}">
                <a16:creationId xmlns:a16="http://schemas.microsoft.com/office/drawing/2014/main" id="{5B34A592-10F6-383B-6980-2C7ABE58ED06}"/>
              </a:ext>
            </a:extLst>
          </p:cNvPr>
          <p:cNvSpPr txBox="1"/>
          <p:nvPr/>
        </p:nvSpPr>
        <p:spPr>
          <a:xfrm>
            <a:off x="1940312" y="1335585"/>
            <a:ext cx="463083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it-IT" sz="1800" b="1" dirty="0">
              <a:solidFill>
                <a:srgbClr val="09417D"/>
              </a:solidFill>
            </a:endParaRPr>
          </a:p>
          <a:p>
            <a:pPr>
              <a:lnSpc>
                <a:spcPct val="150000"/>
              </a:lnSpc>
            </a:pPr>
            <a:endParaRPr lang="it-IT" b="1" dirty="0">
              <a:solidFill>
                <a:srgbClr val="09417D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1800" b="1" dirty="0">
                <a:solidFill>
                  <a:srgbClr val="09417D"/>
                </a:solidFill>
              </a:rPr>
              <a:t>Servizio Collocamento Mirato</a:t>
            </a:r>
          </a:p>
          <a:p>
            <a:pPr>
              <a:lnSpc>
                <a:spcPct val="150000"/>
              </a:lnSpc>
            </a:pPr>
            <a:r>
              <a:rPr lang="it-IT" dirty="0"/>
              <a:t>collocamentomirato@agenziapiemontelavoro.it</a:t>
            </a:r>
          </a:p>
          <a:p>
            <a:pPr>
              <a:lnSpc>
                <a:spcPct val="150000"/>
              </a:lnSpc>
            </a:pPr>
            <a:endParaRPr lang="it-IT" strike="sngStrike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48360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B58FE8EE687F48983FD851FC93810C" ma:contentTypeVersion="18" ma:contentTypeDescription="Creare un nuovo documento." ma:contentTypeScope="" ma:versionID="fbedb04b59acd225babd6e4f915b7182">
  <xsd:schema xmlns:xsd="http://www.w3.org/2001/XMLSchema" xmlns:xs="http://www.w3.org/2001/XMLSchema" xmlns:p="http://schemas.microsoft.com/office/2006/metadata/properties" xmlns:ns2="d169ac8f-aafa-46ee-bb25-bbb870755f6d" xmlns:ns3="b5996a4e-af6b-42a1-9d05-2eb7252b71c8" targetNamespace="http://schemas.microsoft.com/office/2006/metadata/properties" ma:root="true" ma:fieldsID="22edf13c05c8ea0f7e6896c041e7219a" ns2:_="" ns3:_="">
    <xsd:import namespace="d169ac8f-aafa-46ee-bb25-bbb870755f6d"/>
    <xsd:import namespace="b5996a4e-af6b-42a1-9d05-2eb7252b71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9ac8f-aafa-46ee-bb25-bbb870755f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26267d20-2910-4e23-b3d4-6e3c8f81c4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96a4e-af6b-42a1-9d05-2eb7252b71c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cd2fd31-14c0-472d-a854-792a03b138d0}" ma:internalName="TaxCatchAll" ma:showField="CatchAllData" ma:web="b5996a4e-af6b-42a1-9d05-2eb7252b71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69ac8f-aafa-46ee-bb25-bbb870755f6d">
      <Terms xmlns="http://schemas.microsoft.com/office/infopath/2007/PartnerControls"/>
    </lcf76f155ced4ddcb4097134ff3c332f>
    <TaxCatchAll xmlns="b5996a4e-af6b-42a1-9d05-2eb7252b71c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C0C608-5FC3-4458-A114-335D2FA4B64E}">
  <ds:schemaRefs>
    <ds:schemaRef ds:uri="b5996a4e-af6b-42a1-9d05-2eb7252b71c8"/>
    <ds:schemaRef ds:uri="d169ac8f-aafa-46ee-bb25-bbb870755f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E9EAA0-8446-4678-8F88-F6A85059B3C3}">
  <ds:schemaRefs>
    <ds:schemaRef ds:uri="b5996a4e-af6b-42a1-9d05-2eb7252b71c8"/>
    <ds:schemaRef ds:uri="d169ac8f-aafa-46ee-bb25-bbb870755f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022494-FEAF-4BA5-A783-3A809BE025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796</Words>
  <Application>Microsoft Office PowerPoint</Application>
  <PresentationFormat>Presentazione su schermo (16:9)</PresentationFormat>
  <Paragraphs>78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9</vt:i4>
      </vt:variant>
      <vt:variant>
        <vt:lpstr>Titoli diapositive</vt:lpstr>
      </vt:variant>
      <vt:variant>
        <vt:i4>8</vt:i4>
      </vt:variant>
    </vt:vector>
  </HeadingPairs>
  <TitlesOfParts>
    <vt:vector size="22" baseType="lpstr">
      <vt:lpstr>MS PGothic</vt:lpstr>
      <vt:lpstr>Arial</vt:lpstr>
      <vt:lpstr>Calibri</vt:lpstr>
      <vt:lpstr>Verdana</vt:lpstr>
      <vt:lpstr>Wingdings</vt:lpstr>
      <vt:lpstr>1_Personalizza struttura</vt:lpstr>
      <vt:lpstr>Personalizza struttura</vt:lpstr>
      <vt:lpstr>2_Personalizza struttura</vt:lpstr>
      <vt:lpstr>3_Personalizza struttura</vt:lpstr>
      <vt:lpstr>5_Personalizza struttura</vt:lpstr>
      <vt:lpstr>1_Tema di Office</vt:lpstr>
      <vt:lpstr>2_Tema di Office</vt:lpstr>
      <vt:lpstr>3_Tema di Office</vt:lpstr>
      <vt:lpstr>4_Tema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stefano simoni</dc:creator>
  <cp:lastModifiedBy>APL - Sara Migliardi</cp:lastModifiedBy>
  <cp:revision>95</cp:revision>
  <cp:lastPrinted>2019-09-25T13:24:57Z</cp:lastPrinted>
  <dcterms:created xsi:type="dcterms:W3CDTF">2018-10-31T15:44:16Z</dcterms:created>
  <dcterms:modified xsi:type="dcterms:W3CDTF">2025-07-07T12:30:35Z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0x010100A6B58FE8EE687F48983FD851FC93810C</vt:lpwstr>
  </property>
  <property fmtid="{D5CDD505-2E9C-101B-9397-08002B2CF9AE}" pid="3" name="MediaServiceImageTags">
    <vt:lpwstr/>
  </property>
</Properties>
</file>