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4275" r:id="rId5"/>
    <p:sldMasterId id="2147484281" r:id="rId6"/>
  </p:sldMasterIdLst>
  <p:notesMasterIdLst>
    <p:notesMasterId r:id="rId25"/>
  </p:notesMasterIdLst>
  <p:sldIdLst>
    <p:sldId id="280" r:id="rId7"/>
    <p:sldId id="257" r:id="rId8"/>
    <p:sldId id="258" r:id="rId9"/>
    <p:sldId id="501" r:id="rId10"/>
    <p:sldId id="260" r:id="rId11"/>
    <p:sldId id="273" r:id="rId12"/>
    <p:sldId id="263" r:id="rId13"/>
    <p:sldId id="276" r:id="rId14"/>
    <p:sldId id="265" r:id="rId15"/>
    <p:sldId id="502" r:id="rId16"/>
    <p:sldId id="503" r:id="rId17"/>
    <p:sldId id="277" r:id="rId18"/>
    <p:sldId id="278" r:id="rId19"/>
    <p:sldId id="506" r:id="rId20"/>
    <p:sldId id="495" r:id="rId21"/>
    <p:sldId id="500" r:id="rId22"/>
    <p:sldId id="499" r:id="rId23"/>
    <p:sldId id="279" r:id="rId24"/>
  </p:sldIdLst>
  <p:sldSz cx="9144000" cy="5143500" type="screen16x9"/>
  <p:notesSz cx="9144000" cy="51435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5F1AC4D-1567-4EA9-BDE0-55DD89A85A16}">
          <p14:sldIdLst>
            <p14:sldId id="280"/>
            <p14:sldId id="257"/>
            <p14:sldId id="258"/>
            <p14:sldId id="501"/>
            <p14:sldId id="260"/>
            <p14:sldId id="273"/>
            <p14:sldId id="263"/>
            <p14:sldId id="276"/>
            <p14:sldId id="265"/>
            <p14:sldId id="502"/>
            <p14:sldId id="503"/>
            <p14:sldId id="277"/>
            <p14:sldId id="278"/>
            <p14:sldId id="506"/>
            <p14:sldId id="495"/>
            <p14:sldId id="500"/>
            <p14:sldId id="499"/>
          </p14:sldIdLst>
        </p14:section>
        <p14:section name="Sezione senza titolo" id="{05CE7875-0759-434E-B3D1-41783D6A6DD5}">
          <p14:sldIdLst>
            <p14:sldId id="27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FF"/>
    <a:srgbClr val="09407D"/>
    <a:srgbClr val="005B9D"/>
    <a:srgbClr val="00487E"/>
    <a:srgbClr val="0F2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CE032-F545-470A-AA2B-B13F62385C53}" v="4" dt="2025-07-07T12:23:56.4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L - Sara Migliardi" userId="cd0bbde4-8afa-47f1-8e21-d52efc6e427b" providerId="ADAL" clId="{07D477BA-AD51-4993-8593-BF2CCCDC6A42}"/>
    <pc:docChg chg="undo redo custSel addSld delSld modSld sldOrd modSection">
      <pc:chgData name="APL - Sara Migliardi" userId="cd0bbde4-8afa-47f1-8e21-d52efc6e427b" providerId="ADAL" clId="{07D477BA-AD51-4993-8593-BF2CCCDC6A42}" dt="2025-04-13T09:40:40.521" v="2312" actId="1076"/>
      <pc:docMkLst>
        <pc:docMk/>
      </pc:docMkLst>
      <pc:sldChg chg="modSp mod">
        <pc:chgData name="APL - Sara Migliardi" userId="cd0bbde4-8afa-47f1-8e21-d52efc6e427b" providerId="ADAL" clId="{07D477BA-AD51-4993-8593-BF2CCCDC6A42}" dt="2025-04-07T09:59:04.328" v="1756" actId="20577"/>
        <pc:sldMkLst>
          <pc:docMk/>
          <pc:sldMk cId="0" sldId="257"/>
        </pc:sldMkLst>
      </pc:sldChg>
      <pc:sldChg chg="modSp mod">
        <pc:chgData name="APL - Sara Migliardi" userId="cd0bbde4-8afa-47f1-8e21-d52efc6e427b" providerId="ADAL" clId="{07D477BA-AD51-4993-8593-BF2CCCDC6A42}" dt="2025-04-07T07:46:43.362" v="99" actId="255"/>
        <pc:sldMkLst>
          <pc:docMk/>
          <pc:sldMk cId="0" sldId="258"/>
        </pc:sldMkLst>
      </pc:sldChg>
      <pc:sldChg chg="delSp modSp mod">
        <pc:chgData name="APL - Sara Migliardi" userId="cd0bbde4-8afa-47f1-8e21-d52efc6e427b" providerId="ADAL" clId="{07D477BA-AD51-4993-8593-BF2CCCDC6A42}" dt="2025-04-07T09:57:53.205" v="1583" actId="20577"/>
        <pc:sldMkLst>
          <pc:docMk/>
          <pc:sldMk cId="0" sldId="260"/>
        </pc:sldMkLst>
      </pc:sldChg>
      <pc:sldChg chg="addSp delSp modSp del mod">
        <pc:chgData name="APL - Sara Migliardi" userId="cd0bbde4-8afa-47f1-8e21-d52efc6e427b" providerId="ADAL" clId="{07D477BA-AD51-4993-8593-BF2CCCDC6A42}" dt="2025-04-07T07:45:17.616" v="93" actId="2696"/>
        <pc:sldMkLst>
          <pc:docMk/>
          <pc:sldMk cId="0" sldId="262"/>
        </pc:sldMkLst>
      </pc:sldChg>
      <pc:sldChg chg="addSp delSp modSp mod">
        <pc:chgData name="APL - Sara Migliardi" userId="cd0bbde4-8afa-47f1-8e21-d52efc6e427b" providerId="ADAL" clId="{07D477BA-AD51-4993-8593-BF2CCCDC6A42}" dt="2025-04-07T12:59:40.575" v="2187" actId="1076"/>
        <pc:sldMkLst>
          <pc:docMk/>
          <pc:sldMk cId="0" sldId="263"/>
        </pc:sldMkLst>
      </pc:sldChg>
      <pc:sldChg chg="modSp mod">
        <pc:chgData name="APL - Sara Migliardi" userId="cd0bbde4-8afa-47f1-8e21-d52efc6e427b" providerId="ADAL" clId="{07D477BA-AD51-4993-8593-BF2CCCDC6A42}" dt="2025-04-07T09:03:25.239" v="1180" actId="1076"/>
        <pc:sldMkLst>
          <pc:docMk/>
          <pc:sldMk cId="0" sldId="265"/>
        </pc:sldMkLst>
      </pc:sldChg>
      <pc:sldChg chg="modSp mod ord">
        <pc:chgData name="APL - Sara Migliardi" userId="cd0bbde4-8afa-47f1-8e21-d52efc6e427b" providerId="ADAL" clId="{07D477BA-AD51-4993-8593-BF2CCCDC6A42}" dt="2025-04-08T10:14:50.059" v="2283" actId="1076"/>
        <pc:sldMkLst>
          <pc:docMk/>
          <pc:sldMk cId="0" sldId="267"/>
        </pc:sldMkLst>
      </pc:sldChg>
      <pc:sldChg chg="modSp mod">
        <pc:chgData name="APL - Sara Migliardi" userId="cd0bbde4-8afa-47f1-8e21-d52efc6e427b" providerId="ADAL" clId="{07D477BA-AD51-4993-8593-BF2CCCDC6A42}" dt="2025-04-07T09:56:10.374" v="1539" actId="20577"/>
        <pc:sldMkLst>
          <pc:docMk/>
          <pc:sldMk cId="0" sldId="268"/>
        </pc:sldMkLst>
      </pc:sldChg>
      <pc:sldChg chg="modSp del mod">
        <pc:chgData name="APL - Sara Migliardi" userId="cd0bbde4-8afa-47f1-8e21-d52efc6e427b" providerId="ADAL" clId="{07D477BA-AD51-4993-8593-BF2CCCDC6A42}" dt="2025-04-07T07:29:59.084" v="13" actId="2696"/>
        <pc:sldMkLst>
          <pc:docMk/>
          <pc:sldMk cId="1374005715" sldId="271"/>
        </pc:sldMkLst>
      </pc:sldChg>
      <pc:sldChg chg="del">
        <pc:chgData name="APL - Sara Migliardi" userId="cd0bbde4-8afa-47f1-8e21-d52efc6e427b" providerId="ADAL" clId="{07D477BA-AD51-4993-8593-BF2CCCDC6A42}" dt="2025-04-07T07:31:09.574" v="17" actId="2696"/>
        <pc:sldMkLst>
          <pc:docMk/>
          <pc:sldMk cId="2661892472" sldId="272"/>
        </pc:sldMkLst>
      </pc:sldChg>
      <pc:sldChg chg="addSp modSp mod">
        <pc:chgData name="APL - Sara Migliardi" userId="cd0bbde4-8afa-47f1-8e21-d52efc6e427b" providerId="ADAL" clId="{07D477BA-AD51-4993-8593-BF2CCCDC6A42}" dt="2025-04-07T07:48:06.413" v="108" actId="1076"/>
        <pc:sldMkLst>
          <pc:docMk/>
          <pc:sldMk cId="3295522924" sldId="273"/>
        </pc:sldMkLst>
      </pc:sldChg>
      <pc:sldChg chg="modSp del mod">
        <pc:chgData name="APL - Sara Migliardi" userId="cd0bbde4-8afa-47f1-8e21-d52efc6e427b" providerId="ADAL" clId="{07D477BA-AD51-4993-8593-BF2CCCDC6A42}" dt="2025-04-07T07:56:17.927" v="209" actId="2696"/>
        <pc:sldMkLst>
          <pc:docMk/>
          <pc:sldMk cId="1746742869" sldId="274"/>
        </pc:sldMkLst>
      </pc:sldChg>
      <pc:sldChg chg="del">
        <pc:chgData name="APL - Sara Migliardi" userId="cd0bbde4-8afa-47f1-8e21-d52efc6e427b" providerId="ADAL" clId="{07D477BA-AD51-4993-8593-BF2CCCDC6A42}" dt="2025-04-07T07:39:17.108" v="53" actId="2696"/>
        <pc:sldMkLst>
          <pc:docMk/>
          <pc:sldMk cId="882756624" sldId="275"/>
        </pc:sldMkLst>
      </pc:sldChg>
      <pc:sldChg chg="modSp mod">
        <pc:chgData name="APL - Sara Migliardi" userId="cd0bbde4-8afa-47f1-8e21-d52efc6e427b" providerId="ADAL" clId="{07D477BA-AD51-4993-8593-BF2CCCDC6A42}" dt="2025-04-07T07:38:57.784" v="52" actId="20577"/>
        <pc:sldMkLst>
          <pc:docMk/>
          <pc:sldMk cId="301595192" sldId="276"/>
        </pc:sldMkLst>
      </pc:sldChg>
      <pc:sldChg chg="modSp mod">
        <pc:chgData name="APL - Sara Migliardi" userId="cd0bbde4-8afa-47f1-8e21-d52efc6e427b" providerId="ADAL" clId="{07D477BA-AD51-4993-8593-BF2CCCDC6A42}" dt="2025-04-07T07:38:43.307" v="51" actId="255"/>
        <pc:sldMkLst>
          <pc:docMk/>
          <pc:sldMk cId="1815913044" sldId="277"/>
        </pc:sldMkLst>
      </pc:sldChg>
      <pc:sldChg chg="modSp mod">
        <pc:chgData name="APL - Sara Migliardi" userId="cd0bbde4-8afa-47f1-8e21-d52efc6e427b" providerId="ADAL" clId="{07D477BA-AD51-4993-8593-BF2CCCDC6A42}" dt="2025-04-07T07:59:24.372" v="216" actId="255"/>
        <pc:sldMkLst>
          <pc:docMk/>
          <pc:sldMk cId="1489494753" sldId="278"/>
        </pc:sldMkLst>
      </pc:sldChg>
      <pc:sldChg chg="addSp modSp ord">
        <pc:chgData name="APL - Sara Migliardi" userId="cd0bbde4-8afa-47f1-8e21-d52efc6e427b" providerId="ADAL" clId="{07D477BA-AD51-4993-8593-BF2CCCDC6A42}" dt="2025-04-07T11:35:15.686" v="1997"/>
        <pc:sldMkLst>
          <pc:docMk/>
          <pc:sldMk cId="2036048298" sldId="279"/>
        </pc:sldMkLst>
      </pc:sldChg>
      <pc:sldChg chg="modSp mod">
        <pc:chgData name="APL - Sara Migliardi" userId="cd0bbde4-8afa-47f1-8e21-d52efc6e427b" providerId="ADAL" clId="{07D477BA-AD51-4993-8593-BF2CCCDC6A42}" dt="2025-04-07T11:37:16.164" v="2012" actId="113"/>
        <pc:sldMkLst>
          <pc:docMk/>
          <pc:sldMk cId="0" sldId="280"/>
        </pc:sldMkLst>
      </pc:sldChg>
      <pc:sldChg chg="modSp mod ord">
        <pc:chgData name="APL - Sara Migliardi" userId="cd0bbde4-8afa-47f1-8e21-d52efc6e427b" providerId="ADAL" clId="{07D477BA-AD51-4993-8593-BF2CCCDC6A42}" dt="2025-04-07T09:05:44.342" v="1191"/>
        <pc:sldMkLst>
          <pc:docMk/>
          <pc:sldMk cId="638885289" sldId="285"/>
        </pc:sldMkLst>
      </pc:sldChg>
      <pc:sldChg chg="new del">
        <pc:chgData name="APL - Sara Migliardi" userId="cd0bbde4-8afa-47f1-8e21-d52efc6e427b" providerId="ADAL" clId="{07D477BA-AD51-4993-8593-BF2CCCDC6A42}" dt="2025-04-07T08:06:18.369" v="222" actId="2696"/>
        <pc:sldMkLst>
          <pc:docMk/>
          <pc:sldMk cId="162401497" sldId="286"/>
        </pc:sldMkLst>
      </pc:sldChg>
      <pc:sldChg chg="addSp delSp modSp add mod">
        <pc:chgData name="APL - Sara Migliardi" userId="cd0bbde4-8afa-47f1-8e21-d52efc6e427b" providerId="ADAL" clId="{07D477BA-AD51-4993-8593-BF2CCCDC6A42}" dt="2025-04-08T10:16:04.216" v="2286" actId="1076"/>
        <pc:sldMkLst>
          <pc:docMk/>
          <pc:sldMk cId="3130409468" sldId="495"/>
        </pc:sldMkLst>
        <pc:picChg chg="add mod">
          <ac:chgData name="APL - Sara Migliardi" userId="cd0bbde4-8afa-47f1-8e21-d52efc6e427b" providerId="ADAL" clId="{07D477BA-AD51-4993-8593-BF2CCCDC6A42}" dt="2025-04-08T10:16:04.216" v="2286" actId="1076"/>
          <ac:picMkLst>
            <pc:docMk/>
            <pc:sldMk cId="3130409468" sldId="495"/>
            <ac:picMk id="9" creationId="{09115218-5C05-69B8-0AA4-5456EB42BE89}"/>
          </ac:picMkLst>
        </pc:picChg>
      </pc:sldChg>
      <pc:sldChg chg="addSp delSp modSp add mod ord">
        <pc:chgData name="APL - Sara Migliardi" userId="cd0bbde4-8afa-47f1-8e21-d52efc6e427b" providerId="ADAL" clId="{07D477BA-AD51-4993-8593-BF2CCCDC6A42}" dt="2025-04-07T09:18:58.010" v="1348" actId="1076"/>
        <pc:sldMkLst>
          <pc:docMk/>
          <pc:sldMk cId="178690252" sldId="496"/>
        </pc:sldMkLst>
      </pc:sldChg>
      <pc:sldChg chg="addSp delSp modSp add mod ord">
        <pc:chgData name="APL - Sara Migliardi" userId="cd0bbde4-8afa-47f1-8e21-d52efc6e427b" providerId="ADAL" clId="{07D477BA-AD51-4993-8593-BF2CCCDC6A42}" dt="2025-04-07T09:19:12.606" v="1349" actId="14100"/>
        <pc:sldMkLst>
          <pc:docMk/>
          <pc:sldMk cId="3215022020" sldId="497"/>
        </pc:sldMkLst>
      </pc:sldChg>
      <pc:sldChg chg="addSp delSp modSp add mod">
        <pc:chgData name="APL - Sara Migliardi" userId="cd0bbde4-8afa-47f1-8e21-d52efc6e427b" providerId="ADAL" clId="{07D477BA-AD51-4993-8593-BF2CCCDC6A42}" dt="2025-04-07T11:57:29.722" v="2136" actId="1076"/>
        <pc:sldMkLst>
          <pc:docMk/>
          <pc:sldMk cId="2486075919" sldId="498"/>
        </pc:sldMkLst>
      </pc:sldChg>
      <pc:sldChg chg="addSp delSp modSp add mod">
        <pc:chgData name="APL - Sara Migliardi" userId="cd0bbde4-8afa-47f1-8e21-d52efc6e427b" providerId="ADAL" clId="{07D477BA-AD51-4993-8593-BF2CCCDC6A42}" dt="2025-04-08T10:14:39.180" v="2282" actId="1076"/>
        <pc:sldMkLst>
          <pc:docMk/>
          <pc:sldMk cId="2579520231" sldId="499"/>
        </pc:sldMkLst>
        <pc:picChg chg="add mod">
          <ac:chgData name="APL - Sara Migliardi" userId="cd0bbde4-8afa-47f1-8e21-d52efc6e427b" providerId="ADAL" clId="{07D477BA-AD51-4993-8593-BF2CCCDC6A42}" dt="2025-04-08T10:14:39.180" v="2282" actId="1076"/>
          <ac:picMkLst>
            <pc:docMk/>
            <pc:sldMk cId="2579520231" sldId="499"/>
            <ac:picMk id="3" creationId="{48CEB20D-230C-1243-A976-49A948622A51}"/>
          </ac:picMkLst>
        </pc:picChg>
      </pc:sldChg>
      <pc:sldChg chg="addSp modSp add mod">
        <pc:chgData name="APL - Sara Migliardi" userId="cd0bbde4-8afa-47f1-8e21-d52efc6e427b" providerId="ADAL" clId="{07D477BA-AD51-4993-8593-BF2CCCDC6A42}" dt="2025-04-07T11:35:57.668" v="2003" actId="14100"/>
        <pc:sldMkLst>
          <pc:docMk/>
          <pc:sldMk cId="1805701192" sldId="500"/>
        </pc:sldMkLst>
      </pc:sldChg>
      <pc:sldChg chg="addSp delSp modSp new mod ord">
        <pc:chgData name="APL - Sara Migliardi" userId="cd0bbde4-8afa-47f1-8e21-d52efc6e427b" providerId="ADAL" clId="{07D477BA-AD51-4993-8593-BF2CCCDC6A42}" dt="2025-04-07T13:00:21.300" v="2192" actId="1076"/>
        <pc:sldMkLst>
          <pc:docMk/>
          <pc:sldMk cId="3809905748" sldId="501"/>
        </pc:sldMkLst>
      </pc:sldChg>
      <pc:sldChg chg="addSp delSp modSp new mod">
        <pc:chgData name="APL - Sara Migliardi" userId="cd0bbde4-8afa-47f1-8e21-d52efc6e427b" providerId="ADAL" clId="{07D477BA-AD51-4993-8593-BF2CCCDC6A42}" dt="2025-04-07T11:20:01.778" v="1948" actId="1076"/>
        <pc:sldMkLst>
          <pc:docMk/>
          <pc:sldMk cId="2296841857" sldId="502"/>
        </pc:sldMkLst>
      </pc:sldChg>
      <pc:sldChg chg="addSp delSp modSp new mod">
        <pc:chgData name="APL - Sara Migliardi" userId="cd0bbde4-8afa-47f1-8e21-d52efc6e427b" providerId="ADAL" clId="{07D477BA-AD51-4993-8593-BF2CCCDC6A42}" dt="2025-04-07T13:18:11.389" v="2249" actId="1036"/>
        <pc:sldMkLst>
          <pc:docMk/>
          <pc:sldMk cId="2600858515" sldId="503"/>
        </pc:sldMkLst>
      </pc:sldChg>
      <pc:sldChg chg="addSp delSp modSp new mod">
        <pc:chgData name="APL - Sara Migliardi" userId="cd0bbde4-8afa-47f1-8e21-d52efc6e427b" providerId="ADAL" clId="{07D477BA-AD51-4993-8593-BF2CCCDC6A42}" dt="2025-04-07T12:08:53.915" v="2178" actId="1035"/>
        <pc:sldMkLst>
          <pc:docMk/>
          <pc:sldMk cId="3067925960" sldId="504"/>
        </pc:sldMkLst>
      </pc:sldChg>
      <pc:sldChg chg="addSp delSp modSp add mod">
        <pc:chgData name="APL - Sara Migliardi" userId="cd0bbde4-8afa-47f1-8e21-d52efc6e427b" providerId="ADAL" clId="{07D477BA-AD51-4993-8593-BF2CCCDC6A42}" dt="2025-04-13T09:40:40.521" v="2312" actId="1076"/>
        <pc:sldMkLst>
          <pc:docMk/>
          <pc:sldMk cId="4180999852" sldId="505"/>
        </pc:sldMkLst>
      </pc:sldChg>
      <pc:sldChg chg="addSp delSp modSp add mod">
        <pc:chgData name="APL - Sara Migliardi" userId="cd0bbde4-8afa-47f1-8e21-d52efc6e427b" providerId="ADAL" clId="{07D477BA-AD51-4993-8593-BF2CCCDC6A42}" dt="2025-04-07T13:20:15.631" v="2264" actId="14100"/>
        <pc:sldMkLst>
          <pc:docMk/>
          <pc:sldMk cId="35467059" sldId="506"/>
        </pc:sldMkLst>
      </pc:sldChg>
      <pc:sldChg chg="addSp modSp new mod ord">
        <pc:chgData name="APL - Sara Migliardi" userId="cd0bbde4-8afa-47f1-8e21-d52efc6e427b" providerId="ADAL" clId="{07D477BA-AD51-4993-8593-BF2CCCDC6A42}" dt="2025-04-07T13:07:38.509" v="2247" actId="14100"/>
        <pc:sldMkLst>
          <pc:docMk/>
          <pc:sldMk cId="2402331913" sldId="507"/>
        </pc:sldMkLst>
      </pc:sldChg>
      <pc:sldChg chg="addSp delSp modSp new del mod">
        <pc:chgData name="APL - Sara Migliardi" userId="cd0bbde4-8afa-47f1-8e21-d52efc6e427b" providerId="ADAL" clId="{07D477BA-AD51-4993-8593-BF2CCCDC6A42}" dt="2025-04-07T13:21:54.397" v="2280" actId="2696"/>
        <pc:sldMkLst>
          <pc:docMk/>
          <pc:sldMk cId="1892357754" sldId="508"/>
        </pc:sldMkLst>
      </pc:sldChg>
      <pc:sldChg chg="addSp modSp new mod">
        <pc:chgData name="APL - Sara Migliardi" userId="cd0bbde4-8afa-47f1-8e21-d52efc6e427b" providerId="ADAL" clId="{07D477BA-AD51-4993-8593-BF2CCCDC6A42}" dt="2025-04-07T13:21:43.637" v="2279"/>
        <pc:sldMkLst>
          <pc:docMk/>
          <pc:sldMk cId="596596351" sldId="509"/>
        </pc:sldMkLst>
      </pc:sldChg>
    </pc:docChg>
  </pc:docChgLst>
  <pc:docChgLst>
    <pc:chgData name="APL - Sara Migliardi" userId="cd0bbde4-8afa-47f1-8e21-d52efc6e427b" providerId="ADAL" clId="{733CE032-F545-470A-AA2B-B13F62385C53}"/>
    <pc:docChg chg="undo custSel delSld modSld sldOrd modSection">
      <pc:chgData name="APL - Sara Migliardi" userId="cd0bbde4-8afa-47f1-8e21-d52efc6e427b" providerId="ADAL" clId="{733CE032-F545-470A-AA2B-B13F62385C53}" dt="2025-07-07T12:24:17.652" v="351" actId="1076"/>
      <pc:docMkLst>
        <pc:docMk/>
      </pc:docMkLst>
      <pc:sldChg chg="modSp mod">
        <pc:chgData name="APL - Sara Migliardi" userId="cd0bbde4-8afa-47f1-8e21-d52efc6e427b" providerId="ADAL" clId="{733CE032-F545-470A-AA2B-B13F62385C53}" dt="2025-07-07T10:09:20.625" v="282" actId="255"/>
        <pc:sldMkLst>
          <pc:docMk/>
          <pc:sldMk cId="0" sldId="257"/>
        </pc:sldMkLst>
        <pc:spChg chg="mod">
          <ac:chgData name="APL - Sara Migliardi" userId="cd0bbde4-8afa-47f1-8e21-d52efc6e427b" providerId="ADAL" clId="{733CE032-F545-470A-AA2B-B13F62385C53}" dt="2025-07-07T08:28:37.427" v="170" actId="20577"/>
          <ac:spMkLst>
            <pc:docMk/>
            <pc:sldMk cId="0" sldId="257"/>
            <ac:spMk id="2" creationId="{00000000-0000-0000-0000-000000000000}"/>
          </ac:spMkLst>
        </pc:spChg>
        <pc:spChg chg="mod">
          <ac:chgData name="APL - Sara Migliardi" userId="cd0bbde4-8afa-47f1-8e21-d52efc6e427b" providerId="ADAL" clId="{733CE032-F545-470A-AA2B-B13F62385C53}" dt="2025-07-07T10:09:20.625" v="282" actId="255"/>
          <ac:spMkLst>
            <pc:docMk/>
            <pc:sldMk cId="0" sldId="257"/>
            <ac:spMk id="3" creationId="{00000000-0000-0000-0000-000000000000}"/>
          </ac:spMkLst>
        </pc:spChg>
      </pc:sldChg>
      <pc:sldChg chg="addSp modSp mod">
        <pc:chgData name="APL - Sara Migliardi" userId="cd0bbde4-8afa-47f1-8e21-d52efc6e427b" providerId="ADAL" clId="{733CE032-F545-470A-AA2B-B13F62385C53}" dt="2025-07-07T12:20:53.285" v="294" actId="113"/>
        <pc:sldMkLst>
          <pc:docMk/>
          <pc:sldMk cId="0" sldId="258"/>
        </pc:sldMkLst>
        <pc:spChg chg="mod">
          <ac:chgData name="APL - Sara Migliardi" userId="cd0bbde4-8afa-47f1-8e21-d52efc6e427b" providerId="ADAL" clId="{733CE032-F545-470A-AA2B-B13F62385C53}" dt="2025-07-07T10:13:54.735" v="288" actId="1076"/>
          <ac:spMkLst>
            <pc:docMk/>
            <pc:sldMk cId="0" sldId="258"/>
            <ac:spMk id="7" creationId="{00000000-0000-0000-0000-000000000000}"/>
          </ac:spMkLst>
        </pc:spChg>
        <pc:spChg chg="mod">
          <ac:chgData name="APL - Sara Migliardi" userId="cd0bbde4-8afa-47f1-8e21-d52efc6e427b" providerId="ADAL" clId="{733CE032-F545-470A-AA2B-B13F62385C53}" dt="2025-07-07T10:13:59.690" v="289" actId="1076"/>
          <ac:spMkLst>
            <pc:docMk/>
            <pc:sldMk cId="0" sldId="258"/>
            <ac:spMk id="8" creationId="{00000000-0000-0000-0000-000000000000}"/>
          </ac:spMkLst>
        </pc:spChg>
        <pc:spChg chg="add mod">
          <ac:chgData name="APL - Sara Migliardi" userId="cd0bbde4-8afa-47f1-8e21-d52efc6e427b" providerId="ADAL" clId="{733CE032-F545-470A-AA2B-B13F62385C53}" dt="2025-07-07T12:20:53.285" v="294" actId="113"/>
          <ac:spMkLst>
            <pc:docMk/>
            <pc:sldMk cId="0" sldId="258"/>
            <ac:spMk id="10" creationId="{965651B9-70D9-CB75-4942-E6B4F2A38FA2}"/>
          </ac:spMkLst>
        </pc:spChg>
        <pc:picChg chg="mod">
          <ac:chgData name="APL - Sara Migliardi" userId="cd0bbde4-8afa-47f1-8e21-d52efc6e427b" providerId="ADAL" clId="{733CE032-F545-470A-AA2B-B13F62385C53}" dt="2025-07-07T10:14:22.389" v="292" actId="1076"/>
          <ac:picMkLst>
            <pc:docMk/>
            <pc:sldMk cId="0" sldId="258"/>
            <ac:picMk id="2" creationId="{00000000-0000-0000-0000-000000000000}"/>
          </ac:picMkLst>
        </pc:picChg>
      </pc:sldChg>
      <pc:sldChg chg="modSp mod">
        <pc:chgData name="APL - Sara Migliardi" userId="cd0bbde4-8afa-47f1-8e21-d52efc6e427b" providerId="ADAL" clId="{733CE032-F545-470A-AA2B-B13F62385C53}" dt="2025-07-07T10:09:48.410" v="284" actId="255"/>
        <pc:sldMkLst>
          <pc:docMk/>
          <pc:sldMk cId="0" sldId="260"/>
        </pc:sldMkLst>
        <pc:spChg chg="mod">
          <ac:chgData name="APL - Sara Migliardi" userId="cd0bbde4-8afa-47f1-8e21-d52efc6e427b" providerId="ADAL" clId="{733CE032-F545-470A-AA2B-B13F62385C53}" dt="2025-07-07T10:09:48.410" v="284" actId="255"/>
          <ac:spMkLst>
            <pc:docMk/>
            <pc:sldMk cId="0" sldId="260"/>
            <ac:spMk id="4" creationId="{00000000-0000-0000-0000-000000000000}"/>
          </ac:spMkLst>
        </pc:spChg>
      </pc:sldChg>
      <pc:sldChg chg="modSp mod">
        <pc:chgData name="APL - Sara Migliardi" userId="cd0bbde4-8afa-47f1-8e21-d52efc6e427b" providerId="ADAL" clId="{733CE032-F545-470A-AA2B-B13F62385C53}" dt="2025-07-07T10:10:35.932" v="287" actId="1036"/>
        <pc:sldMkLst>
          <pc:docMk/>
          <pc:sldMk cId="0" sldId="263"/>
        </pc:sldMkLst>
        <pc:spChg chg="mod">
          <ac:chgData name="APL - Sara Migliardi" userId="cd0bbde4-8afa-47f1-8e21-d52efc6e427b" providerId="ADAL" clId="{733CE032-F545-470A-AA2B-B13F62385C53}" dt="2025-07-07T10:10:11.374" v="285" actId="255"/>
          <ac:spMkLst>
            <pc:docMk/>
            <pc:sldMk cId="0" sldId="263"/>
            <ac:spMk id="4" creationId="{00000000-0000-0000-0000-000000000000}"/>
          </ac:spMkLst>
        </pc:spChg>
        <pc:picChg chg="mod">
          <ac:chgData name="APL - Sara Migliardi" userId="cd0bbde4-8afa-47f1-8e21-d52efc6e427b" providerId="ADAL" clId="{733CE032-F545-470A-AA2B-B13F62385C53}" dt="2025-07-07T10:10:35.932" v="287" actId="1036"/>
          <ac:picMkLst>
            <pc:docMk/>
            <pc:sldMk cId="0" sldId="263"/>
            <ac:picMk id="11" creationId="{8C0C6F47-D203-6440-4C94-7C8C3EC41184}"/>
          </ac:picMkLst>
        </pc:picChg>
      </pc:sldChg>
      <pc:sldChg chg="del">
        <pc:chgData name="APL - Sara Migliardi" userId="cd0bbde4-8afa-47f1-8e21-d52efc6e427b" providerId="ADAL" clId="{733CE032-F545-470A-AA2B-B13F62385C53}" dt="2025-07-07T10:05:40.843" v="275" actId="47"/>
        <pc:sldMkLst>
          <pc:docMk/>
          <pc:sldMk cId="0" sldId="267"/>
        </pc:sldMkLst>
      </pc:sldChg>
      <pc:sldChg chg="modSp del mod">
        <pc:chgData name="APL - Sara Migliardi" userId="cd0bbde4-8afa-47f1-8e21-d52efc6e427b" providerId="ADAL" clId="{733CE032-F545-470A-AA2B-B13F62385C53}" dt="2025-07-07T08:28:47.742" v="171" actId="2696"/>
        <pc:sldMkLst>
          <pc:docMk/>
          <pc:sldMk cId="0" sldId="268"/>
        </pc:sldMkLst>
        <pc:spChg chg="mod">
          <ac:chgData name="APL - Sara Migliardi" userId="cd0bbde4-8afa-47f1-8e21-d52efc6e427b" providerId="ADAL" clId="{733CE032-F545-470A-AA2B-B13F62385C53}" dt="2025-07-07T08:25:59.369" v="10" actId="21"/>
          <ac:spMkLst>
            <pc:docMk/>
            <pc:sldMk cId="0" sldId="268"/>
            <ac:spMk id="2" creationId="{00000000-0000-0000-0000-000000000000}"/>
          </ac:spMkLst>
        </pc:spChg>
        <pc:spChg chg="mod">
          <ac:chgData name="APL - Sara Migliardi" userId="cd0bbde4-8afa-47f1-8e21-d52efc6e427b" providerId="ADAL" clId="{733CE032-F545-470A-AA2B-B13F62385C53}" dt="2025-07-07T08:26:31.748" v="22" actId="21"/>
          <ac:spMkLst>
            <pc:docMk/>
            <pc:sldMk cId="0" sldId="268"/>
            <ac:spMk id="8" creationId="{00000000-0000-0000-0000-000000000000}"/>
          </ac:spMkLst>
        </pc:spChg>
      </pc:sldChg>
      <pc:sldChg chg="delSp modSp mod">
        <pc:chgData name="APL - Sara Migliardi" userId="cd0bbde4-8afa-47f1-8e21-d52efc6e427b" providerId="ADAL" clId="{733CE032-F545-470A-AA2B-B13F62385C53}" dt="2025-07-07T10:00:34.276" v="261"/>
        <pc:sldMkLst>
          <pc:docMk/>
          <pc:sldMk cId="0" sldId="280"/>
        </pc:sldMkLst>
        <pc:spChg chg="del mod">
          <ac:chgData name="APL - Sara Migliardi" userId="cd0bbde4-8afa-47f1-8e21-d52efc6e427b" providerId="ADAL" clId="{733CE032-F545-470A-AA2B-B13F62385C53}" dt="2025-07-07T10:00:34.276" v="261"/>
          <ac:spMkLst>
            <pc:docMk/>
            <pc:sldMk cId="0" sldId="280"/>
            <ac:spMk id="3" creationId="{C13D6E4B-94DF-7E14-7EDB-59461C622BC1}"/>
          </ac:spMkLst>
        </pc:spChg>
        <pc:spChg chg="mod">
          <ac:chgData name="APL - Sara Migliardi" userId="cd0bbde4-8afa-47f1-8e21-d52efc6e427b" providerId="ADAL" clId="{733CE032-F545-470A-AA2B-B13F62385C53}" dt="2025-07-07T08:24:25.805" v="9" actId="20577"/>
          <ac:spMkLst>
            <pc:docMk/>
            <pc:sldMk cId="0" sldId="280"/>
            <ac:spMk id="5" creationId="{32B8C661-67F9-EC16-F97B-9E2CACA34CB2}"/>
          </ac:spMkLst>
        </pc:spChg>
      </pc:sldChg>
      <pc:sldChg chg="del ord">
        <pc:chgData name="APL - Sara Migliardi" userId="cd0bbde4-8afa-47f1-8e21-d52efc6e427b" providerId="ADAL" clId="{733CE032-F545-470A-AA2B-B13F62385C53}" dt="2025-07-07T10:02:19.254" v="262" actId="2696"/>
        <pc:sldMkLst>
          <pc:docMk/>
          <pc:sldMk cId="638885289" sldId="285"/>
        </pc:sldMkLst>
      </pc:sldChg>
      <pc:sldChg chg="modSp mod">
        <pc:chgData name="APL - Sara Migliardi" userId="cd0bbde4-8afa-47f1-8e21-d52efc6e427b" providerId="ADAL" clId="{733CE032-F545-470A-AA2B-B13F62385C53}" dt="2025-07-07T09:51:52.626" v="240" actId="20577"/>
        <pc:sldMkLst>
          <pc:docMk/>
          <pc:sldMk cId="3130409468" sldId="495"/>
        </pc:sldMkLst>
        <pc:spChg chg="mod">
          <ac:chgData name="APL - Sara Migliardi" userId="cd0bbde4-8afa-47f1-8e21-d52efc6e427b" providerId="ADAL" clId="{733CE032-F545-470A-AA2B-B13F62385C53}" dt="2025-07-07T09:51:52.626" v="240" actId="20577"/>
          <ac:spMkLst>
            <pc:docMk/>
            <pc:sldMk cId="3130409468" sldId="495"/>
            <ac:spMk id="5" creationId="{53EC0B38-EA30-2E5B-4962-E8088A85DD7C}"/>
          </ac:spMkLst>
        </pc:spChg>
      </pc:sldChg>
      <pc:sldChg chg="del">
        <pc:chgData name="APL - Sara Migliardi" userId="cd0bbde4-8afa-47f1-8e21-d52efc6e427b" providerId="ADAL" clId="{733CE032-F545-470A-AA2B-B13F62385C53}" dt="2025-07-07T10:02:50.897" v="263" actId="47"/>
        <pc:sldMkLst>
          <pc:docMk/>
          <pc:sldMk cId="178690252" sldId="496"/>
        </pc:sldMkLst>
      </pc:sldChg>
      <pc:sldChg chg="del">
        <pc:chgData name="APL - Sara Migliardi" userId="cd0bbde4-8afa-47f1-8e21-d52efc6e427b" providerId="ADAL" clId="{733CE032-F545-470A-AA2B-B13F62385C53}" dt="2025-07-07T10:02:53.498" v="264" actId="47"/>
        <pc:sldMkLst>
          <pc:docMk/>
          <pc:sldMk cId="3215022020" sldId="497"/>
        </pc:sldMkLst>
      </pc:sldChg>
      <pc:sldChg chg="del">
        <pc:chgData name="APL - Sara Migliardi" userId="cd0bbde4-8afa-47f1-8e21-d52efc6e427b" providerId="ADAL" clId="{733CE032-F545-470A-AA2B-B13F62385C53}" dt="2025-07-07T10:03:23.784" v="265" actId="47"/>
        <pc:sldMkLst>
          <pc:docMk/>
          <pc:sldMk cId="2486075919" sldId="498"/>
        </pc:sldMkLst>
      </pc:sldChg>
      <pc:sldChg chg="delSp modSp mod ord">
        <pc:chgData name="APL - Sara Migliardi" userId="cd0bbde4-8afa-47f1-8e21-d52efc6e427b" providerId="ADAL" clId="{733CE032-F545-470A-AA2B-B13F62385C53}" dt="2025-07-07T08:30:39.938" v="233"/>
        <pc:sldMkLst>
          <pc:docMk/>
          <pc:sldMk cId="3809905748" sldId="501"/>
        </pc:sldMkLst>
        <pc:spChg chg="mod">
          <ac:chgData name="APL - Sara Migliardi" userId="cd0bbde4-8afa-47f1-8e21-d52efc6e427b" providerId="ADAL" clId="{733CE032-F545-470A-AA2B-B13F62385C53}" dt="2025-07-07T08:30:02.492" v="225" actId="20577"/>
          <ac:spMkLst>
            <pc:docMk/>
            <pc:sldMk cId="3809905748" sldId="501"/>
            <ac:spMk id="6" creationId="{B6B17C27-BCEA-41AC-D9D5-1447816C0D7B}"/>
          </ac:spMkLst>
        </pc:spChg>
        <pc:spChg chg="del">
          <ac:chgData name="APL - Sara Migliardi" userId="cd0bbde4-8afa-47f1-8e21-d52efc6e427b" providerId="ADAL" clId="{733CE032-F545-470A-AA2B-B13F62385C53}" dt="2025-07-07T08:30:05.654" v="226" actId="478"/>
          <ac:spMkLst>
            <pc:docMk/>
            <pc:sldMk cId="3809905748" sldId="501"/>
            <ac:spMk id="7" creationId="{B730AB9F-EC8F-F22A-CC51-891C38D5CA94}"/>
          </ac:spMkLst>
        </pc:spChg>
        <pc:spChg chg="del">
          <ac:chgData name="APL - Sara Migliardi" userId="cd0bbde4-8afa-47f1-8e21-d52efc6e427b" providerId="ADAL" clId="{733CE032-F545-470A-AA2B-B13F62385C53}" dt="2025-07-07T08:30:07.801" v="227" actId="478"/>
          <ac:spMkLst>
            <pc:docMk/>
            <pc:sldMk cId="3809905748" sldId="501"/>
            <ac:spMk id="8" creationId="{6EBDDA7B-CEBA-AF10-7B28-29DF97378AB6}"/>
          </ac:spMkLst>
        </pc:spChg>
      </pc:sldChg>
      <pc:sldChg chg="addSp modSp mod">
        <pc:chgData name="APL - Sara Migliardi" userId="cd0bbde4-8afa-47f1-8e21-d52efc6e427b" providerId="ADAL" clId="{733CE032-F545-470A-AA2B-B13F62385C53}" dt="2025-07-07T12:23:04.841" v="343" actId="1076"/>
        <pc:sldMkLst>
          <pc:docMk/>
          <pc:sldMk cId="2296841857" sldId="502"/>
        </pc:sldMkLst>
        <pc:spChg chg="add mod">
          <ac:chgData name="APL - Sara Migliardi" userId="cd0bbde4-8afa-47f1-8e21-d52efc6e427b" providerId="ADAL" clId="{733CE032-F545-470A-AA2B-B13F62385C53}" dt="2025-07-07T12:23:04.841" v="343" actId="1076"/>
          <ac:spMkLst>
            <pc:docMk/>
            <pc:sldMk cId="2296841857" sldId="502"/>
            <ac:spMk id="2" creationId="{5FDF389C-63B7-2E24-9799-0A51487AD4DF}"/>
          </ac:spMkLst>
        </pc:spChg>
        <pc:picChg chg="mod">
          <ac:chgData name="APL - Sara Migliardi" userId="cd0bbde4-8afa-47f1-8e21-d52efc6e427b" providerId="ADAL" clId="{733CE032-F545-470A-AA2B-B13F62385C53}" dt="2025-07-07T12:22:15.581" v="297" actId="1076"/>
          <ac:picMkLst>
            <pc:docMk/>
            <pc:sldMk cId="2296841857" sldId="502"/>
            <ac:picMk id="3" creationId="{AF40C089-A5F8-0F7A-96FE-061940DFE547}"/>
          </ac:picMkLst>
        </pc:picChg>
        <pc:picChg chg="mod">
          <ac:chgData name="APL - Sara Migliardi" userId="cd0bbde4-8afa-47f1-8e21-d52efc6e427b" providerId="ADAL" clId="{733CE032-F545-470A-AA2B-B13F62385C53}" dt="2025-07-07T12:22:12.264" v="296" actId="1076"/>
          <ac:picMkLst>
            <pc:docMk/>
            <pc:sldMk cId="2296841857" sldId="502"/>
            <ac:picMk id="7" creationId="{0378318D-ACC2-1EB8-E4B6-2E4CACEBA7C2}"/>
          </ac:picMkLst>
        </pc:picChg>
      </pc:sldChg>
      <pc:sldChg chg="del">
        <pc:chgData name="APL - Sara Migliardi" userId="cd0bbde4-8afa-47f1-8e21-d52efc6e427b" providerId="ADAL" clId="{733CE032-F545-470A-AA2B-B13F62385C53}" dt="2025-07-07T10:03:27.914" v="266" actId="47"/>
        <pc:sldMkLst>
          <pc:docMk/>
          <pc:sldMk cId="3067925960" sldId="504"/>
        </pc:sldMkLst>
      </pc:sldChg>
      <pc:sldChg chg="del">
        <pc:chgData name="APL - Sara Migliardi" userId="cd0bbde4-8afa-47f1-8e21-d52efc6e427b" providerId="ADAL" clId="{733CE032-F545-470A-AA2B-B13F62385C53}" dt="2025-07-07T12:18:22.791" v="293" actId="47"/>
        <pc:sldMkLst>
          <pc:docMk/>
          <pc:sldMk cId="4180999852" sldId="505"/>
        </pc:sldMkLst>
      </pc:sldChg>
      <pc:sldChg chg="modSp mod">
        <pc:chgData name="APL - Sara Migliardi" userId="cd0bbde4-8afa-47f1-8e21-d52efc6e427b" providerId="ADAL" clId="{733CE032-F545-470A-AA2B-B13F62385C53}" dt="2025-07-07T12:24:17.652" v="351" actId="1076"/>
        <pc:sldMkLst>
          <pc:docMk/>
          <pc:sldMk cId="35467059" sldId="506"/>
        </pc:sldMkLst>
        <pc:spChg chg="mod">
          <ac:chgData name="APL - Sara Migliardi" userId="cd0bbde4-8afa-47f1-8e21-d52efc6e427b" providerId="ADAL" clId="{733CE032-F545-470A-AA2B-B13F62385C53}" dt="2025-07-07T12:24:12.523" v="350" actId="6549"/>
          <ac:spMkLst>
            <pc:docMk/>
            <pc:sldMk cId="35467059" sldId="506"/>
            <ac:spMk id="2" creationId="{0640A0AB-F0D0-4E58-8B1E-A3E8A95E0CC5}"/>
          </ac:spMkLst>
        </pc:spChg>
        <pc:picChg chg="mod">
          <ac:chgData name="APL - Sara Migliardi" userId="cd0bbde4-8afa-47f1-8e21-d52efc6e427b" providerId="ADAL" clId="{733CE032-F545-470A-AA2B-B13F62385C53}" dt="2025-07-07T12:24:09.907" v="347" actId="1076"/>
          <ac:picMkLst>
            <pc:docMk/>
            <pc:sldMk cId="35467059" sldId="506"/>
            <ac:picMk id="9" creationId="{EC7A9E5A-5B45-3964-66A4-41EB4C5221E9}"/>
          </ac:picMkLst>
        </pc:picChg>
        <pc:picChg chg="mod">
          <ac:chgData name="APL - Sara Migliardi" userId="cd0bbde4-8afa-47f1-8e21-d52efc6e427b" providerId="ADAL" clId="{733CE032-F545-470A-AA2B-B13F62385C53}" dt="2025-07-07T12:24:17.652" v="351" actId="1076"/>
          <ac:picMkLst>
            <pc:docMk/>
            <pc:sldMk cId="35467059" sldId="506"/>
            <ac:picMk id="11" creationId="{F4A9E12A-7DBB-2219-9D78-42A7DC4E9D74}"/>
          </ac:picMkLst>
        </pc:picChg>
      </pc:sldChg>
      <pc:sldChg chg="del ord">
        <pc:chgData name="APL - Sara Migliardi" userId="cd0bbde4-8afa-47f1-8e21-d52efc6e427b" providerId="ADAL" clId="{733CE032-F545-470A-AA2B-B13F62385C53}" dt="2025-07-07T10:07:17.605" v="276" actId="47"/>
        <pc:sldMkLst>
          <pc:docMk/>
          <pc:sldMk cId="2402331913" sldId="507"/>
        </pc:sldMkLst>
      </pc:sldChg>
      <pc:sldChg chg="del">
        <pc:chgData name="APL - Sara Migliardi" userId="cd0bbde4-8afa-47f1-8e21-d52efc6e427b" providerId="ADAL" clId="{733CE032-F545-470A-AA2B-B13F62385C53}" dt="2025-07-07T09:51:21.779" v="236" actId="47"/>
        <pc:sldMkLst>
          <pc:docMk/>
          <pc:sldMk cId="596596351" sldId="5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C47AD299-5FF5-4FE0-AE5B-53D7CA0409B9}" type="datetimeFigureOut">
              <a:rPr lang="it-IT" smtClean="0"/>
              <a:t>07/07/2025</a:t>
            </a:fld>
            <a:endParaRPr lang="it-IT"/>
          </a:p>
        </p:txBody>
      </p:sp>
      <p:sp>
        <p:nvSpPr>
          <p:cNvPr id="4" name="Segnaposto immagine diapositiva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4523D76D-FFF0-4942-A998-AA427ECD3A12}" type="slidenum">
              <a:rPr lang="it-IT" smtClean="0"/>
              <a:t>‹N›</a:t>
            </a:fld>
            <a:endParaRPr lang="it-IT"/>
          </a:p>
        </p:txBody>
      </p:sp>
    </p:spTree>
    <p:extLst>
      <p:ext uri="{BB962C8B-B14F-4D97-AF65-F5344CB8AC3E}">
        <p14:creationId xmlns:p14="http://schemas.microsoft.com/office/powerpoint/2010/main" val="182453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23D76D-FFF0-4942-A998-AA427ECD3A12}" type="slidenum">
              <a:rPr lang="it-IT" smtClean="0"/>
              <a:t>13</a:t>
            </a:fld>
            <a:endParaRPr lang="it-IT"/>
          </a:p>
        </p:txBody>
      </p:sp>
    </p:spTree>
    <p:extLst>
      <p:ext uri="{BB962C8B-B14F-4D97-AF65-F5344CB8AC3E}">
        <p14:creationId xmlns:p14="http://schemas.microsoft.com/office/powerpoint/2010/main" val="403906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 y="1220321"/>
            <a:ext cx="9144000" cy="3923665"/>
          </a:xfrm>
          <a:custGeom>
            <a:avLst/>
            <a:gdLst/>
            <a:ahLst/>
            <a:cxnLst/>
            <a:rect l="l" t="t" r="r" b="b"/>
            <a:pathLst>
              <a:path w="9144000" h="3923665">
                <a:moveTo>
                  <a:pt x="0" y="0"/>
                </a:moveTo>
                <a:lnTo>
                  <a:pt x="9143934" y="0"/>
                </a:lnTo>
                <a:lnTo>
                  <a:pt x="9143934" y="3923178"/>
                </a:lnTo>
                <a:lnTo>
                  <a:pt x="0" y="3923178"/>
                </a:lnTo>
                <a:lnTo>
                  <a:pt x="0" y="0"/>
                </a:lnTo>
                <a:close/>
              </a:path>
            </a:pathLst>
          </a:custGeom>
          <a:solidFill>
            <a:srgbClr val="0E65A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115388" y="442093"/>
            <a:ext cx="647699" cy="533399"/>
          </a:xfrm>
          <a:prstGeom prst="rect">
            <a:avLst/>
          </a:prstGeom>
        </p:spPr>
      </p:pic>
      <p:pic>
        <p:nvPicPr>
          <p:cNvPr id="18" name="bg object 18"/>
          <p:cNvPicPr/>
          <p:nvPr/>
        </p:nvPicPr>
        <p:blipFill>
          <a:blip r:embed="rId3" cstate="print"/>
          <a:stretch>
            <a:fillRect/>
          </a:stretch>
        </p:blipFill>
        <p:spPr>
          <a:xfrm>
            <a:off x="7087448" y="419100"/>
            <a:ext cx="1543049" cy="552449"/>
          </a:xfrm>
          <a:prstGeom prst="rect">
            <a:avLst/>
          </a:prstGeom>
        </p:spPr>
      </p:pic>
      <p:sp>
        <p:nvSpPr>
          <p:cNvPr id="19" name="bg object 19"/>
          <p:cNvSpPr/>
          <p:nvPr/>
        </p:nvSpPr>
        <p:spPr>
          <a:xfrm>
            <a:off x="976718" y="1765743"/>
            <a:ext cx="8167370" cy="3378200"/>
          </a:xfrm>
          <a:custGeom>
            <a:avLst/>
            <a:gdLst/>
            <a:ahLst/>
            <a:cxnLst/>
            <a:rect l="l" t="t" r="r" b="b"/>
            <a:pathLst>
              <a:path w="8167370" h="3378200">
                <a:moveTo>
                  <a:pt x="8167268" y="288429"/>
                </a:moveTo>
                <a:lnTo>
                  <a:pt x="0" y="0"/>
                </a:lnTo>
                <a:lnTo>
                  <a:pt x="0" y="3377755"/>
                </a:lnTo>
                <a:lnTo>
                  <a:pt x="8167268" y="3377755"/>
                </a:lnTo>
                <a:lnTo>
                  <a:pt x="8167268" y="288429"/>
                </a:lnTo>
                <a:close/>
              </a:path>
            </a:pathLst>
          </a:custGeom>
          <a:solidFill>
            <a:srgbClr val="0E65AC"/>
          </a:solidFill>
        </p:spPr>
        <p:txBody>
          <a:bodyPr wrap="square" lIns="0" tIns="0" rIns="0" bIns="0" rtlCol="0"/>
          <a:lstStyle/>
          <a:p>
            <a:endParaRPr/>
          </a:p>
        </p:txBody>
      </p:sp>
      <p:sp>
        <p:nvSpPr>
          <p:cNvPr id="20" name="bg object 20"/>
          <p:cNvSpPr/>
          <p:nvPr/>
        </p:nvSpPr>
        <p:spPr>
          <a:xfrm>
            <a:off x="5524360" y="2104414"/>
            <a:ext cx="3620135" cy="3039110"/>
          </a:xfrm>
          <a:custGeom>
            <a:avLst/>
            <a:gdLst/>
            <a:ahLst/>
            <a:cxnLst/>
            <a:rect l="l" t="t" r="r" b="b"/>
            <a:pathLst>
              <a:path w="3620134" h="3039110">
                <a:moveTo>
                  <a:pt x="3619627" y="0"/>
                </a:moveTo>
                <a:lnTo>
                  <a:pt x="1546644" y="88188"/>
                </a:lnTo>
                <a:lnTo>
                  <a:pt x="0" y="3039084"/>
                </a:lnTo>
                <a:lnTo>
                  <a:pt x="3619627" y="3039084"/>
                </a:lnTo>
                <a:lnTo>
                  <a:pt x="3619627" y="0"/>
                </a:lnTo>
                <a:close/>
              </a:path>
            </a:pathLst>
          </a:custGeom>
          <a:solidFill>
            <a:srgbClr val="FFFFFF"/>
          </a:solidFill>
        </p:spPr>
        <p:txBody>
          <a:bodyPr wrap="square" lIns="0" tIns="0" rIns="0" bIns="0" rtlCol="0"/>
          <a:lstStyle/>
          <a:p>
            <a:endParaRPr/>
          </a:p>
        </p:txBody>
      </p:sp>
      <p:sp>
        <p:nvSpPr>
          <p:cNvPr id="21" name="bg object 21"/>
          <p:cNvSpPr/>
          <p:nvPr/>
        </p:nvSpPr>
        <p:spPr>
          <a:xfrm>
            <a:off x="5602783" y="2178379"/>
            <a:ext cx="3541395" cy="2965450"/>
          </a:xfrm>
          <a:custGeom>
            <a:avLst/>
            <a:gdLst/>
            <a:ahLst/>
            <a:cxnLst/>
            <a:rect l="l" t="t" r="r" b="b"/>
            <a:pathLst>
              <a:path w="3541395" h="2965450">
                <a:moveTo>
                  <a:pt x="3541204" y="0"/>
                </a:moveTo>
                <a:lnTo>
                  <a:pt x="1507807" y="86499"/>
                </a:lnTo>
                <a:lnTo>
                  <a:pt x="0" y="2965119"/>
                </a:lnTo>
                <a:lnTo>
                  <a:pt x="3541204" y="2965119"/>
                </a:lnTo>
                <a:lnTo>
                  <a:pt x="3541204" y="0"/>
                </a:lnTo>
                <a:close/>
              </a:path>
            </a:pathLst>
          </a:custGeom>
          <a:solidFill>
            <a:srgbClr val="C6E9FF"/>
          </a:solidFill>
        </p:spPr>
        <p:txBody>
          <a:bodyPr wrap="square" lIns="0" tIns="0" rIns="0" bIns="0" rtlCol="0"/>
          <a:lstStyle/>
          <a:p>
            <a:endParaRPr/>
          </a:p>
        </p:txBody>
      </p:sp>
      <p:pic>
        <p:nvPicPr>
          <p:cNvPr id="22" name="bg object 22"/>
          <p:cNvPicPr/>
          <p:nvPr/>
        </p:nvPicPr>
        <p:blipFill>
          <a:blip r:embed="rId4" cstate="print"/>
          <a:stretch>
            <a:fillRect/>
          </a:stretch>
        </p:blipFill>
        <p:spPr>
          <a:xfrm>
            <a:off x="6303570" y="2242353"/>
            <a:ext cx="2840429" cy="2901146"/>
          </a:xfrm>
          <a:prstGeom prst="rect">
            <a:avLst/>
          </a:prstGeom>
        </p:spPr>
      </p:pic>
      <p:pic>
        <p:nvPicPr>
          <p:cNvPr id="23" name="bg object 23"/>
          <p:cNvPicPr/>
          <p:nvPr/>
        </p:nvPicPr>
        <p:blipFill>
          <a:blip r:embed="rId5" cstate="print"/>
          <a:stretch>
            <a:fillRect/>
          </a:stretch>
        </p:blipFill>
        <p:spPr>
          <a:xfrm>
            <a:off x="6279744" y="2210388"/>
            <a:ext cx="2864255" cy="2933110"/>
          </a:xfrm>
          <a:prstGeom prst="rect">
            <a:avLst/>
          </a:prstGeom>
        </p:spPr>
      </p:pic>
      <p:sp>
        <p:nvSpPr>
          <p:cNvPr id="24" name="bg object 24"/>
          <p:cNvSpPr/>
          <p:nvPr/>
        </p:nvSpPr>
        <p:spPr>
          <a:xfrm>
            <a:off x="6256797" y="2190155"/>
            <a:ext cx="2887345" cy="2953385"/>
          </a:xfrm>
          <a:custGeom>
            <a:avLst/>
            <a:gdLst/>
            <a:ahLst/>
            <a:cxnLst/>
            <a:rect l="l" t="t" r="r" b="b"/>
            <a:pathLst>
              <a:path w="2887345" h="2953385">
                <a:moveTo>
                  <a:pt x="839383" y="2953344"/>
                </a:moveTo>
                <a:lnTo>
                  <a:pt x="792923" y="2953344"/>
                </a:lnTo>
                <a:lnTo>
                  <a:pt x="0" y="1702938"/>
                </a:lnTo>
                <a:lnTo>
                  <a:pt x="848004" y="77194"/>
                </a:lnTo>
                <a:lnTo>
                  <a:pt x="2677179" y="0"/>
                </a:lnTo>
                <a:lnTo>
                  <a:pt x="2701753" y="38751"/>
                </a:lnTo>
                <a:lnTo>
                  <a:pt x="871881" y="115975"/>
                </a:lnTo>
                <a:lnTo>
                  <a:pt x="45987" y="1700997"/>
                </a:lnTo>
                <a:lnTo>
                  <a:pt x="839383" y="2953344"/>
                </a:lnTo>
                <a:close/>
              </a:path>
              <a:path w="2887345" h="2953385">
                <a:moveTo>
                  <a:pt x="2887202" y="405850"/>
                </a:moveTo>
                <a:lnTo>
                  <a:pt x="2655862" y="40688"/>
                </a:lnTo>
                <a:lnTo>
                  <a:pt x="2701753" y="38751"/>
                </a:lnTo>
                <a:lnTo>
                  <a:pt x="2887202" y="331197"/>
                </a:lnTo>
                <a:lnTo>
                  <a:pt x="2887202" y="405850"/>
                </a:lnTo>
                <a:close/>
              </a:path>
              <a:path w="2887345" h="2953385">
                <a:moveTo>
                  <a:pt x="2887202" y="2953344"/>
                </a:moveTo>
                <a:lnTo>
                  <a:pt x="2880703" y="2953344"/>
                </a:lnTo>
                <a:lnTo>
                  <a:pt x="2887202" y="2940883"/>
                </a:lnTo>
                <a:lnTo>
                  <a:pt x="2887202" y="2953344"/>
                </a:lnTo>
                <a:close/>
              </a:path>
            </a:pathLst>
          </a:custGeom>
          <a:solidFill>
            <a:srgbClr val="C6E9FF"/>
          </a:solidFill>
        </p:spPr>
        <p:txBody>
          <a:bodyPr wrap="square" lIns="0" tIns="0" rIns="0" bIns="0" rtlCol="0"/>
          <a:lstStyle/>
          <a:p>
            <a:endParaRPr/>
          </a:p>
        </p:txBody>
      </p:sp>
      <p:sp>
        <p:nvSpPr>
          <p:cNvPr id="2" name="Holder 2"/>
          <p:cNvSpPr>
            <a:spLocks noGrp="1"/>
          </p:cNvSpPr>
          <p:nvPr>
            <p:ph type="ctrTitle"/>
          </p:nvPr>
        </p:nvSpPr>
        <p:spPr>
          <a:xfrm>
            <a:off x="383953" y="1677441"/>
            <a:ext cx="8376092" cy="11906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0940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0967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0940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09407D"/>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115388" y="442090"/>
            <a:ext cx="647699" cy="533399"/>
          </a:xfrm>
          <a:prstGeom prst="rect">
            <a:avLst/>
          </a:prstGeom>
        </p:spPr>
      </p:pic>
      <p:pic>
        <p:nvPicPr>
          <p:cNvPr id="17" name="bg object 17"/>
          <p:cNvPicPr/>
          <p:nvPr/>
        </p:nvPicPr>
        <p:blipFill>
          <a:blip r:embed="rId3" cstate="print"/>
          <a:stretch>
            <a:fillRect/>
          </a:stretch>
        </p:blipFill>
        <p:spPr>
          <a:xfrm>
            <a:off x="7087448" y="419100"/>
            <a:ext cx="1543049" cy="552449"/>
          </a:xfrm>
          <a:prstGeom prst="rect">
            <a:avLst/>
          </a:prstGeom>
        </p:spPr>
      </p:pic>
      <p:pic>
        <p:nvPicPr>
          <p:cNvPr id="18" name="bg object 18"/>
          <p:cNvPicPr/>
          <p:nvPr/>
        </p:nvPicPr>
        <p:blipFill>
          <a:blip r:embed="rId4" cstate="print"/>
          <a:stretch>
            <a:fillRect/>
          </a:stretch>
        </p:blipFill>
        <p:spPr>
          <a:xfrm>
            <a:off x="6303570" y="2242353"/>
            <a:ext cx="2840429" cy="2901146"/>
          </a:xfrm>
          <a:prstGeom prst="rect">
            <a:avLst/>
          </a:prstGeom>
        </p:spPr>
      </p:pic>
      <p:pic>
        <p:nvPicPr>
          <p:cNvPr id="19" name="bg object 19"/>
          <p:cNvPicPr/>
          <p:nvPr/>
        </p:nvPicPr>
        <p:blipFill>
          <a:blip r:embed="rId5" cstate="print"/>
          <a:stretch>
            <a:fillRect/>
          </a:stretch>
        </p:blipFill>
        <p:spPr>
          <a:xfrm>
            <a:off x="6279743" y="2210386"/>
            <a:ext cx="2864256" cy="2933112"/>
          </a:xfrm>
          <a:prstGeom prst="rect">
            <a:avLst/>
          </a:prstGeom>
        </p:spPr>
      </p:pic>
      <p:sp>
        <p:nvSpPr>
          <p:cNvPr id="20" name="bg object 20"/>
          <p:cNvSpPr/>
          <p:nvPr/>
        </p:nvSpPr>
        <p:spPr>
          <a:xfrm>
            <a:off x="6256796" y="2190157"/>
            <a:ext cx="2887345" cy="2953385"/>
          </a:xfrm>
          <a:custGeom>
            <a:avLst/>
            <a:gdLst/>
            <a:ahLst/>
            <a:cxnLst/>
            <a:rect l="l" t="t" r="r" b="b"/>
            <a:pathLst>
              <a:path w="2887345" h="2953385">
                <a:moveTo>
                  <a:pt x="839382" y="2953342"/>
                </a:moveTo>
                <a:lnTo>
                  <a:pt x="792921" y="2953342"/>
                </a:lnTo>
                <a:lnTo>
                  <a:pt x="0" y="1702938"/>
                </a:lnTo>
                <a:lnTo>
                  <a:pt x="848004" y="77194"/>
                </a:lnTo>
                <a:lnTo>
                  <a:pt x="2677179" y="0"/>
                </a:lnTo>
                <a:lnTo>
                  <a:pt x="2701753" y="38751"/>
                </a:lnTo>
                <a:lnTo>
                  <a:pt x="871881" y="115975"/>
                </a:lnTo>
                <a:lnTo>
                  <a:pt x="45987" y="1700997"/>
                </a:lnTo>
                <a:lnTo>
                  <a:pt x="839382" y="2953342"/>
                </a:lnTo>
                <a:close/>
              </a:path>
              <a:path w="2887345" h="2953385">
                <a:moveTo>
                  <a:pt x="2887203" y="405851"/>
                </a:moveTo>
                <a:lnTo>
                  <a:pt x="2655862" y="40688"/>
                </a:lnTo>
                <a:lnTo>
                  <a:pt x="2701753" y="38751"/>
                </a:lnTo>
                <a:lnTo>
                  <a:pt x="2887203" y="331198"/>
                </a:lnTo>
                <a:lnTo>
                  <a:pt x="2887203" y="405851"/>
                </a:lnTo>
                <a:close/>
              </a:path>
              <a:path w="2887345" h="2953385">
                <a:moveTo>
                  <a:pt x="2887203" y="2953342"/>
                </a:moveTo>
                <a:lnTo>
                  <a:pt x="2880704" y="2953342"/>
                </a:lnTo>
                <a:lnTo>
                  <a:pt x="2887203" y="2940881"/>
                </a:lnTo>
                <a:lnTo>
                  <a:pt x="2887203" y="2953342"/>
                </a:lnTo>
                <a:close/>
              </a:path>
            </a:pathLst>
          </a:custGeom>
          <a:solidFill>
            <a:srgbClr val="C6E9FF"/>
          </a:solidFill>
        </p:spPr>
        <p:txBody>
          <a:bodyPr wrap="square" lIns="0" tIns="0" rIns="0" bIns="0" rtlCol="0"/>
          <a:lstStyle/>
          <a:p>
            <a:endParaRPr/>
          </a:p>
        </p:txBody>
      </p:sp>
      <p:pic>
        <p:nvPicPr>
          <p:cNvPr id="21" name="bg object 21"/>
          <p:cNvPicPr/>
          <p:nvPr/>
        </p:nvPicPr>
        <p:blipFill>
          <a:blip r:embed="rId6" cstate="print"/>
          <a:stretch>
            <a:fillRect/>
          </a:stretch>
        </p:blipFill>
        <p:spPr>
          <a:xfrm>
            <a:off x="0" y="78872"/>
            <a:ext cx="7317057" cy="904874"/>
          </a:xfrm>
          <a:prstGeom prst="rect">
            <a:avLst/>
          </a:prstGeom>
        </p:spPr>
      </p:pic>
      <p:sp>
        <p:nvSpPr>
          <p:cNvPr id="22" name="bg object 22"/>
          <p:cNvSpPr/>
          <p:nvPr/>
        </p:nvSpPr>
        <p:spPr>
          <a:xfrm>
            <a:off x="409963" y="1976467"/>
            <a:ext cx="531495" cy="530225"/>
          </a:xfrm>
          <a:custGeom>
            <a:avLst/>
            <a:gdLst/>
            <a:ahLst/>
            <a:cxnLst/>
            <a:rect l="l" t="t" r="r" b="b"/>
            <a:pathLst>
              <a:path w="531494" h="530225">
                <a:moveTo>
                  <a:pt x="482864" y="529883"/>
                </a:moveTo>
                <a:lnTo>
                  <a:pt x="48160" y="529883"/>
                </a:lnTo>
                <a:lnTo>
                  <a:pt x="29505" y="526136"/>
                </a:lnTo>
                <a:lnTo>
                  <a:pt x="14186" y="515884"/>
                </a:lnTo>
                <a:lnTo>
                  <a:pt x="3814" y="500618"/>
                </a:lnTo>
                <a:lnTo>
                  <a:pt x="0" y="481826"/>
                </a:lnTo>
                <a:lnTo>
                  <a:pt x="0" y="48057"/>
                </a:lnTo>
                <a:lnTo>
                  <a:pt x="3814" y="29441"/>
                </a:lnTo>
                <a:lnTo>
                  <a:pt x="14186" y="14156"/>
                </a:lnTo>
                <a:lnTo>
                  <a:pt x="29505" y="3806"/>
                </a:lnTo>
                <a:lnTo>
                  <a:pt x="48160" y="0"/>
                </a:lnTo>
                <a:lnTo>
                  <a:pt x="482864" y="0"/>
                </a:lnTo>
                <a:lnTo>
                  <a:pt x="501520" y="3806"/>
                </a:lnTo>
                <a:lnTo>
                  <a:pt x="516838" y="14156"/>
                </a:lnTo>
                <a:lnTo>
                  <a:pt x="527210" y="29441"/>
                </a:lnTo>
                <a:lnTo>
                  <a:pt x="531025" y="48057"/>
                </a:lnTo>
                <a:lnTo>
                  <a:pt x="531025" y="481826"/>
                </a:lnTo>
                <a:lnTo>
                  <a:pt x="527210" y="500442"/>
                </a:lnTo>
                <a:lnTo>
                  <a:pt x="516838" y="515727"/>
                </a:lnTo>
                <a:lnTo>
                  <a:pt x="501520" y="526077"/>
                </a:lnTo>
                <a:lnTo>
                  <a:pt x="482864" y="529883"/>
                </a:lnTo>
                <a:close/>
              </a:path>
            </a:pathLst>
          </a:custGeom>
          <a:solidFill>
            <a:srgbClr val="FA6161"/>
          </a:solidFill>
        </p:spPr>
        <p:txBody>
          <a:bodyPr wrap="square" lIns="0" tIns="0" rIns="0" bIns="0" rtlCol="0"/>
          <a:lstStyle/>
          <a:p>
            <a:endParaRPr/>
          </a:p>
        </p:txBody>
      </p:sp>
      <p:sp>
        <p:nvSpPr>
          <p:cNvPr id="23" name="bg object 23"/>
          <p:cNvSpPr/>
          <p:nvPr/>
        </p:nvSpPr>
        <p:spPr>
          <a:xfrm>
            <a:off x="405775" y="1972288"/>
            <a:ext cx="552450" cy="552450"/>
          </a:xfrm>
          <a:custGeom>
            <a:avLst/>
            <a:gdLst/>
            <a:ahLst/>
            <a:cxnLst/>
            <a:rect l="l" t="t" r="r" b="b"/>
            <a:pathLst>
              <a:path w="552450" h="552450">
                <a:moveTo>
                  <a:pt x="500034" y="552449"/>
                </a:moveTo>
                <a:lnTo>
                  <a:pt x="65331" y="552449"/>
                </a:lnTo>
                <a:lnTo>
                  <a:pt x="51740" y="550654"/>
                </a:lnTo>
                <a:lnTo>
                  <a:pt x="39523" y="545607"/>
                </a:lnTo>
                <a:lnTo>
                  <a:pt x="29112" y="537817"/>
                </a:lnTo>
                <a:lnTo>
                  <a:pt x="20939" y="527794"/>
                </a:lnTo>
                <a:lnTo>
                  <a:pt x="12367" y="519619"/>
                </a:lnTo>
                <a:lnTo>
                  <a:pt x="5758" y="509720"/>
                </a:lnTo>
                <a:lnTo>
                  <a:pt x="1505" y="498411"/>
                </a:lnTo>
                <a:lnTo>
                  <a:pt x="0" y="486005"/>
                </a:lnTo>
                <a:lnTo>
                  <a:pt x="0" y="52236"/>
                </a:lnTo>
                <a:lnTo>
                  <a:pt x="4115" y="31909"/>
                </a:lnTo>
                <a:lnTo>
                  <a:pt x="15338" y="15305"/>
                </a:lnTo>
                <a:lnTo>
                  <a:pt x="31978" y="4107"/>
                </a:lnTo>
                <a:lnTo>
                  <a:pt x="52348" y="0"/>
                </a:lnTo>
                <a:lnTo>
                  <a:pt x="487052" y="0"/>
                </a:lnTo>
                <a:lnTo>
                  <a:pt x="500643" y="1795"/>
                </a:lnTo>
                <a:lnTo>
                  <a:pt x="506411" y="4178"/>
                </a:lnTo>
                <a:lnTo>
                  <a:pt x="52348" y="4178"/>
                </a:lnTo>
                <a:lnTo>
                  <a:pt x="33692" y="7985"/>
                </a:lnTo>
                <a:lnTo>
                  <a:pt x="18374" y="18334"/>
                </a:lnTo>
                <a:lnTo>
                  <a:pt x="8002" y="33620"/>
                </a:lnTo>
                <a:lnTo>
                  <a:pt x="4187" y="52236"/>
                </a:lnTo>
                <a:lnTo>
                  <a:pt x="4187" y="486005"/>
                </a:lnTo>
                <a:lnTo>
                  <a:pt x="8002" y="504797"/>
                </a:lnTo>
                <a:lnTo>
                  <a:pt x="18374" y="520063"/>
                </a:lnTo>
                <a:lnTo>
                  <a:pt x="33692" y="530314"/>
                </a:lnTo>
                <a:lnTo>
                  <a:pt x="50268" y="533644"/>
                </a:lnTo>
                <a:lnTo>
                  <a:pt x="30990" y="533644"/>
                </a:lnTo>
                <a:lnTo>
                  <a:pt x="38181" y="539808"/>
                </a:lnTo>
                <a:lnTo>
                  <a:pt x="46433" y="544405"/>
                </a:lnTo>
                <a:lnTo>
                  <a:pt x="55548" y="547278"/>
                </a:lnTo>
                <a:lnTo>
                  <a:pt x="65331" y="548271"/>
                </a:lnTo>
                <a:lnTo>
                  <a:pt x="520511" y="548271"/>
                </a:lnTo>
                <a:lnTo>
                  <a:pt x="500034" y="552449"/>
                </a:lnTo>
                <a:close/>
              </a:path>
              <a:path w="552450" h="552450">
                <a:moveTo>
                  <a:pt x="507947" y="534062"/>
                </a:moveTo>
                <a:lnTo>
                  <a:pt x="487052" y="534062"/>
                </a:lnTo>
                <a:lnTo>
                  <a:pt x="505707" y="530256"/>
                </a:lnTo>
                <a:lnTo>
                  <a:pt x="521026" y="519906"/>
                </a:lnTo>
                <a:lnTo>
                  <a:pt x="531398" y="504621"/>
                </a:lnTo>
                <a:lnTo>
                  <a:pt x="535212" y="486005"/>
                </a:lnTo>
                <a:lnTo>
                  <a:pt x="535212" y="52236"/>
                </a:lnTo>
                <a:lnTo>
                  <a:pt x="531398" y="33620"/>
                </a:lnTo>
                <a:lnTo>
                  <a:pt x="521026" y="18334"/>
                </a:lnTo>
                <a:lnTo>
                  <a:pt x="505707" y="7985"/>
                </a:lnTo>
                <a:lnTo>
                  <a:pt x="487052" y="4178"/>
                </a:lnTo>
                <a:lnTo>
                  <a:pt x="506411" y="4178"/>
                </a:lnTo>
                <a:lnTo>
                  <a:pt x="512860" y="6842"/>
                </a:lnTo>
                <a:lnTo>
                  <a:pt x="523270" y="14632"/>
                </a:lnTo>
                <a:lnTo>
                  <a:pt x="531443" y="24655"/>
                </a:lnTo>
                <a:lnTo>
                  <a:pt x="540015" y="32830"/>
                </a:lnTo>
                <a:lnTo>
                  <a:pt x="541533" y="35102"/>
                </a:lnTo>
                <a:lnTo>
                  <a:pt x="536888" y="35102"/>
                </a:lnTo>
                <a:lnTo>
                  <a:pt x="538563" y="40535"/>
                </a:lnTo>
                <a:lnTo>
                  <a:pt x="539819" y="46385"/>
                </a:lnTo>
                <a:lnTo>
                  <a:pt x="539819" y="486005"/>
                </a:lnTo>
                <a:lnTo>
                  <a:pt x="535703" y="506331"/>
                </a:lnTo>
                <a:lnTo>
                  <a:pt x="524481" y="522936"/>
                </a:lnTo>
                <a:lnTo>
                  <a:pt x="507947" y="534062"/>
                </a:lnTo>
                <a:close/>
              </a:path>
              <a:path w="552450" h="552450">
                <a:moveTo>
                  <a:pt x="520511" y="548271"/>
                </a:moveTo>
                <a:lnTo>
                  <a:pt x="500034" y="548271"/>
                </a:lnTo>
                <a:lnTo>
                  <a:pt x="518755" y="544464"/>
                </a:lnTo>
                <a:lnTo>
                  <a:pt x="534189" y="534134"/>
                </a:lnTo>
                <a:lnTo>
                  <a:pt x="544733" y="518829"/>
                </a:lnTo>
                <a:lnTo>
                  <a:pt x="548614" y="500213"/>
                </a:lnTo>
                <a:lnTo>
                  <a:pt x="548614" y="66444"/>
                </a:lnTo>
                <a:lnTo>
                  <a:pt x="547783" y="57609"/>
                </a:lnTo>
                <a:lnTo>
                  <a:pt x="545420" y="49363"/>
                </a:lnTo>
                <a:lnTo>
                  <a:pt x="541723" y="41821"/>
                </a:lnTo>
                <a:lnTo>
                  <a:pt x="536888" y="35102"/>
                </a:lnTo>
                <a:lnTo>
                  <a:pt x="541533" y="35102"/>
                </a:lnTo>
                <a:lnTo>
                  <a:pt x="546624" y="42729"/>
                </a:lnTo>
                <a:lnTo>
                  <a:pt x="550878" y="54038"/>
                </a:lnTo>
                <a:lnTo>
                  <a:pt x="552383" y="66444"/>
                </a:lnTo>
                <a:lnTo>
                  <a:pt x="552383" y="500213"/>
                </a:lnTo>
                <a:lnTo>
                  <a:pt x="548267" y="520540"/>
                </a:lnTo>
                <a:lnTo>
                  <a:pt x="537045" y="537144"/>
                </a:lnTo>
                <a:lnTo>
                  <a:pt x="520511" y="548271"/>
                </a:lnTo>
                <a:close/>
              </a:path>
              <a:path w="552450" h="552450">
                <a:moveTo>
                  <a:pt x="487470" y="538241"/>
                </a:moveTo>
                <a:lnTo>
                  <a:pt x="44810" y="538241"/>
                </a:lnTo>
                <a:lnTo>
                  <a:pt x="37691" y="536570"/>
                </a:lnTo>
                <a:lnTo>
                  <a:pt x="30990" y="533644"/>
                </a:lnTo>
                <a:lnTo>
                  <a:pt x="50268" y="533644"/>
                </a:lnTo>
                <a:lnTo>
                  <a:pt x="52348" y="534062"/>
                </a:lnTo>
                <a:lnTo>
                  <a:pt x="507947" y="534062"/>
                </a:lnTo>
                <a:lnTo>
                  <a:pt x="487470" y="538241"/>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500" b="1" i="0">
                <a:solidFill>
                  <a:srgbClr val="09407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81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08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1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30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7.tiff"/><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8239" y="399501"/>
            <a:ext cx="256540" cy="265430"/>
          </a:xfrm>
          <a:custGeom>
            <a:avLst/>
            <a:gdLst/>
            <a:ahLst/>
            <a:cxnLst/>
            <a:rect l="l" t="t" r="r" b="b"/>
            <a:pathLst>
              <a:path w="256540" h="265430">
                <a:moveTo>
                  <a:pt x="233135" y="264817"/>
                </a:moveTo>
                <a:lnTo>
                  <a:pt x="23252" y="264817"/>
                </a:lnTo>
                <a:lnTo>
                  <a:pt x="14245" y="262943"/>
                </a:lnTo>
                <a:lnTo>
                  <a:pt x="6849" y="257820"/>
                </a:lnTo>
                <a:lnTo>
                  <a:pt x="1841" y="250191"/>
                </a:lnTo>
                <a:lnTo>
                  <a:pt x="0" y="240799"/>
                </a:lnTo>
                <a:lnTo>
                  <a:pt x="0" y="24017"/>
                </a:lnTo>
                <a:lnTo>
                  <a:pt x="1841" y="14713"/>
                </a:lnTo>
                <a:lnTo>
                  <a:pt x="6849" y="7074"/>
                </a:lnTo>
                <a:lnTo>
                  <a:pt x="14245" y="1902"/>
                </a:lnTo>
                <a:lnTo>
                  <a:pt x="23252" y="0"/>
                </a:lnTo>
                <a:lnTo>
                  <a:pt x="233135" y="0"/>
                </a:lnTo>
                <a:lnTo>
                  <a:pt x="242142" y="1902"/>
                </a:lnTo>
                <a:lnTo>
                  <a:pt x="249538" y="7074"/>
                </a:lnTo>
                <a:lnTo>
                  <a:pt x="254545" y="14713"/>
                </a:lnTo>
                <a:lnTo>
                  <a:pt x="256387" y="24017"/>
                </a:lnTo>
                <a:lnTo>
                  <a:pt x="256387" y="240799"/>
                </a:lnTo>
                <a:lnTo>
                  <a:pt x="254545" y="250103"/>
                </a:lnTo>
                <a:lnTo>
                  <a:pt x="249538" y="257742"/>
                </a:lnTo>
                <a:lnTo>
                  <a:pt x="242142" y="262914"/>
                </a:lnTo>
                <a:lnTo>
                  <a:pt x="233135" y="264817"/>
                </a:lnTo>
                <a:close/>
              </a:path>
            </a:pathLst>
          </a:custGeom>
          <a:solidFill>
            <a:srgbClr val="FA6161"/>
          </a:solidFill>
        </p:spPr>
        <p:txBody>
          <a:bodyPr wrap="square" lIns="0" tIns="0" rIns="0" bIns="0" rtlCol="0"/>
          <a:lstStyle/>
          <a:p>
            <a:endParaRPr/>
          </a:p>
        </p:txBody>
      </p:sp>
      <p:sp>
        <p:nvSpPr>
          <p:cNvPr id="17" name="bg object 17"/>
          <p:cNvSpPr/>
          <p:nvPr/>
        </p:nvSpPr>
        <p:spPr>
          <a:xfrm>
            <a:off x="286217" y="397412"/>
            <a:ext cx="266700" cy="276225"/>
          </a:xfrm>
          <a:custGeom>
            <a:avLst/>
            <a:gdLst/>
            <a:ahLst/>
            <a:cxnLst/>
            <a:rect l="l" t="t" r="r" b="b"/>
            <a:pathLst>
              <a:path w="266700" h="276225">
                <a:moveTo>
                  <a:pt x="241425" y="276094"/>
                </a:moveTo>
                <a:lnTo>
                  <a:pt x="22444" y="276094"/>
                </a:lnTo>
                <a:lnTo>
                  <a:pt x="14558" y="271082"/>
                </a:lnTo>
                <a:lnTo>
                  <a:pt x="10109" y="263772"/>
                </a:lnTo>
                <a:lnTo>
                  <a:pt x="4043" y="258969"/>
                </a:lnTo>
                <a:lnTo>
                  <a:pt x="0" y="251450"/>
                </a:lnTo>
                <a:lnTo>
                  <a:pt x="0" y="26105"/>
                </a:lnTo>
                <a:lnTo>
                  <a:pt x="1987" y="15947"/>
                </a:lnTo>
                <a:lnTo>
                  <a:pt x="7405" y="7648"/>
                </a:lnTo>
                <a:lnTo>
                  <a:pt x="15439" y="2052"/>
                </a:lnTo>
                <a:lnTo>
                  <a:pt x="25274" y="0"/>
                </a:lnTo>
                <a:lnTo>
                  <a:pt x="244255" y="0"/>
                </a:lnTo>
                <a:lnTo>
                  <a:pt x="247541" y="2088"/>
                </a:lnTo>
                <a:lnTo>
                  <a:pt x="25274" y="2088"/>
                </a:lnTo>
                <a:lnTo>
                  <a:pt x="16267" y="3990"/>
                </a:lnTo>
                <a:lnTo>
                  <a:pt x="8871" y="9163"/>
                </a:lnTo>
                <a:lnTo>
                  <a:pt x="3863" y="16802"/>
                </a:lnTo>
                <a:lnTo>
                  <a:pt x="2021" y="26105"/>
                </a:lnTo>
                <a:lnTo>
                  <a:pt x="2021" y="242888"/>
                </a:lnTo>
                <a:lnTo>
                  <a:pt x="3863" y="252279"/>
                </a:lnTo>
                <a:lnTo>
                  <a:pt x="8871" y="259909"/>
                </a:lnTo>
                <a:lnTo>
                  <a:pt x="16267" y="265032"/>
                </a:lnTo>
                <a:lnTo>
                  <a:pt x="24270" y="266696"/>
                </a:lnTo>
                <a:lnTo>
                  <a:pt x="14962" y="266696"/>
                </a:lnTo>
                <a:lnTo>
                  <a:pt x="19208" y="271291"/>
                </a:lnTo>
                <a:lnTo>
                  <a:pt x="25072" y="274006"/>
                </a:lnTo>
                <a:lnTo>
                  <a:pt x="251311" y="274006"/>
                </a:lnTo>
                <a:lnTo>
                  <a:pt x="241425" y="276094"/>
                </a:lnTo>
                <a:close/>
              </a:path>
              <a:path w="266700" h="276225">
                <a:moveTo>
                  <a:pt x="245245" y="266905"/>
                </a:moveTo>
                <a:lnTo>
                  <a:pt x="235157" y="266905"/>
                </a:lnTo>
                <a:lnTo>
                  <a:pt x="244164" y="265003"/>
                </a:lnTo>
                <a:lnTo>
                  <a:pt x="251560" y="259830"/>
                </a:lnTo>
                <a:lnTo>
                  <a:pt x="256567" y="252191"/>
                </a:lnTo>
                <a:lnTo>
                  <a:pt x="258409" y="242888"/>
                </a:lnTo>
                <a:lnTo>
                  <a:pt x="258409" y="26105"/>
                </a:lnTo>
                <a:lnTo>
                  <a:pt x="256567" y="16802"/>
                </a:lnTo>
                <a:lnTo>
                  <a:pt x="251560" y="9163"/>
                </a:lnTo>
                <a:lnTo>
                  <a:pt x="244164" y="3990"/>
                </a:lnTo>
                <a:lnTo>
                  <a:pt x="235157" y="2088"/>
                </a:lnTo>
                <a:lnTo>
                  <a:pt x="247541" y="2088"/>
                </a:lnTo>
                <a:lnTo>
                  <a:pt x="252141" y="5012"/>
                </a:lnTo>
                <a:lnTo>
                  <a:pt x="256590" y="12321"/>
                </a:lnTo>
                <a:lnTo>
                  <a:pt x="262656" y="17125"/>
                </a:lnTo>
                <a:lnTo>
                  <a:pt x="262880" y="17543"/>
                </a:lnTo>
                <a:lnTo>
                  <a:pt x="259218" y="17543"/>
                </a:lnTo>
                <a:lnTo>
                  <a:pt x="260027" y="20258"/>
                </a:lnTo>
                <a:lnTo>
                  <a:pt x="260634" y="23181"/>
                </a:lnTo>
                <a:lnTo>
                  <a:pt x="260634" y="242888"/>
                </a:lnTo>
                <a:lnTo>
                  <a:pt x="258646" y="253046"/>
                </a:lnTo>
                <a:lnTo>
                  <a:pt x="253228" y="261344"/>
                </a:lnTo>
                <a:lnTo>
                  <a:pt x="245245" y="266905"/>
                </a:lnTo>
                <a:close/>
              </a:path>
              <a:path w="266700" h="276225">
                <a:moveTo>
                  <a:pt x="251311" y="274006"/>
                </a:moveTo>
                <a:lnTo>
                  <a:pt x="241425" y="274006"/>
                </a:lnTo>
                <a:lnTo>
                  <a:pt x="250464" y="272103"/>
                </a:lnTo>
                <a:lnTo>
                  <a:pt x="257946" y="266905"/>
                </a:lnTo>
                <a:lnTo>
                  <a:pt x="263006" y="259292"/>
                </a:lnTo>
                <a:lnTo>
                  <a:pt x="264880" y="249988"/>
                </a:lnTo>
                <a:lnTo>
                  <a:pt x="264880" y="27150"/>
                </a:lnTo>
                <a:lnTo>
                  <a:pt x="262656" y="21720"/>
                </a:lnTo>
                <a:lnTo>
                  <a:pt x="259218" y="17543"/>
                </a:lnTo>
                <a:lnTo>
                  <a:pt x="262880" y="17543"/>
                </a:lnTo>
                <a:lnTo>
                  <a:pt x="266699" y="24643"/>
                </a:lnTo>
                <a:lnTo>
                  <a:pt x="266699" y="249988"/>
                </a:lnTo>
                <a:lnTo>
                  <a:pt x="264712" y="260147"/>
                </a:lnTo>
                <a:lnTo>
                  <a:pt x="259294" y="268445"/>
                </a:lnTo>
                <a:lnTo>
                  <a:pt x="251311" y="274006"/>
                </a:lnTo>
                <a:close/>
              </a:path>
              <a:path w="266700" h="276225">
                <a:moveTo>
                  <a:pt x="235359" y="268993"/>
                </a:moveTo>
                <a:lnTo>
                  <a:pt x="21635" y="268993"/>
                </a:lnTo>
                <a:lnTo>
                  <a:pt x="18197" y="268158"/>
                </a:lnTo>
                <a:lnTo>
                  <a:pt x="14962" y="266696"/>
                </a:lnTo>
                <a:lnTo>
                  <a:pt x="24270" y="266696"/>
                </a:lnTo>
                <a:lnTo>
                  <a:pt x="25274" y="266905"/>
                </a:lnTo>
                <a:lnTo>
                  <a:pt x="245245" y="266905"/>
                </a:lnTo>
                <a:lnTo>
                  <a:pt x="235359" y="26899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549154" y="2095741"/>
            <a:ext cx="8045690" cy="866139"/>
          </a:xfrm>
          <a:prstGeom prst="rect">
            <a:avLst/>
          </a:prstGeom>
        </p:spPr>
        <p:txBody>
          <a:bodyPr wrap="square" lIns="0" tIns="0" rIns="0" bIns="0">
            <a:spAutoFit/>
          </a:bodyPr>
          <a:lstStyle>
            <a:lvl1pPr>
              <a:defRPr sz="5500" b="1" i="0">
                <a:solidFill>
                  <a:srgbClr val="09407D"/>
                </a:solidFill>
                <a:latin typeface="Verdana"/>
                <a:cs typeface="Verdana"/>
              </a:defRPr>
            </a:lvl1pPr>
          </a:lstStyle>
          <a:p>
            <a:endParaRPr/>
          </a:p>
        </p:txBody>
      </p:sp>
      <p:sp>
        <p:nvSpPr>
          <p:cNvPr id="3" name="Holder 3"/>
          <p:cNvSpPr>
            <a:spLocks noGrp="1"/>
          </p:cNvSpPr>
          <p:nvPr>
            <p:ph type="body" idx="1"/>
          </p:nvPr>
        </p:nvSpPr>
        <p:spPr>
          <a:xfrm>
            <a:off x="3406049" y="1245351"/>
            <a:ext cx="5226050" cy="26530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428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996D4562-4BFD-EB41-974B-BA6D0EE800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pic>
        <p:nvPicPr>
          <p:cNvPr id="13" name="Immagine 12">
            <a:extLst>
              <a:ext uri="{FF2B5EF4-FFF2-40B4-BE49-F238E27FC236}">
                <a16:creationId xmlns:a16="http://schemas.microsoft.com/office/drawing/2014/main" id="{D5763128-FEFF-AF4E-AA38-ED7E034A3A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306978960"/>
      </p:ext>
    </p:extLst>
  </p:cSld>
  <p:clrMap bg1="lt1" tx1="dk1" bg2="lt2" tx2="dk2" accent1="accent1" accent2="accent2" accent3="accent3" accent4="accent4" accent5="accent5" accent6="accent6" hlink="hlink" folHlink="folHlink"/>
  <p:sldLayoutIdLst>
    <p:sldLayoutId id="2147484276" r:id="rId1"/>
    <p:sldLayoutId id="21474842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BEEB5A1-DE89-AF40-8ACE-AA2C426AF6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9" name="Immagine 8">
            <a:extLst>
              <a:ext uri="{FF2B5EF4-FFF2-40B4-BE49-F238E27FC236}">
                <a16:creationId xmlns:a16="http://schemas.microsoft.com/office/drawing/2014/main" id="{D8F3DDFC-00A4-8044-82DF-F7CBD54FF2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3677372692"/>
      </p:ext>
    </p:extLst>
  </p:cSld>
  <p:clrMap bg1="lt1" tx1="dk1" bg2="lt2" tx2="dk2" accent1="accent1" accent2="accent2" accent3="accent3" accent4="accent4" accent5="accent5" accent6="accent6" hlink="hlink" folHlink="folHlink"/>
  <p:sldLayoutIdLst>
    <p:sldLayoutId id="2147484282" r:id="rId1"/>
    <p:sldLayoutId id="2147484285"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image" Target="../media/image25.tif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image" Target="../media/image29.tif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tiff"/><Relationship Id="rId1" Type="http://schemas.openxmlformats.org/officeDocument/2006/relationships/slideLayout" Target="../slideLayouts/slideLayout8.xml"/><Relationship Id="rId4" Type="http://schemas.openxmlformats.org/officeDocument/2006/relationships/image" Target="../media/image35.tif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tiff"/><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tiff"/><Relationship Id="rId1" Type="http://schemas.openxmlformats.org/officeDocument/2006/relationships/slideLayout" Target="../slideLayouts/slideLayout8.xml"/><Relationship Id="rId4" Type="http://schemas.openxmlformats.org/officeDocument/2006/relationships/image" Target="../media/image37.tiff"/></Relationships>
</file>

<file path=ppt/slides/_rels/slide18.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4.tiff"/><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0.tiff"/><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asellaDiTesto 10"/>
          <p:cNvSpPr/>
          <p:nvPr/>
        </p:nvSpPr>
        <p:spPr>
          <a:xfrm>
            <a:off x="395280" y="2023406"/>
            <a:ext cx="8081280" cy="795089"/>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marL="12700" algn="ctr">
              <a:lnSpc>
                <a:spcPts val="3050"/>
              </a:lnSpc>
              <a:spcBef>
                <a:spcPts val="120"/>
              </a:spcBef>
            </a:pPr>
            <a:r>
              <a:rPr lang="it-IT" sz="2600" b="1" spc="-60" dirty="0">
                <a:solidFill>
                  <a:srgbClr val="FF0000"/>
                </a:solidFill>
                <a:latin typeface="+mj-lt"/>
                <a:cs typeface="Trebuchet MS"/>
              </a:rPr>
              <a:t>B</a:t>
            </a:r>
            <a:r>
              <a:rPr lang="it-IT" sz="2600" b="1" spc="-150" dirty="0">
                <a:solidFill>
                  <a:srgbClr val="FF0000"/>
                </a:solidFill>
                <a:latin typeface="+mj-lt"/>
                <a:cs typeface="Trebuchet MS"/>
              </a:rPr>
              <a:t>a</a:t>
            </a:r>
            <a:r>
              <a:rPr lang="it-IT" sz="2600" b="1" spc="-190" dirty="0">
                <a:solidFill>
                  <a:srgbClr val="FF0000"/>
                </a:solidFill>
                <a:latin typeface="+mj-lt"/>
                <a:cs typeface="Trebuchet MS"/>
              </a:rPr>
              <a:t>n</a:t>
            </a:r>
            <a:r>
              <a:rPr lang="it-IT" sz="2600" b="1" spc="-175" dirty="0">
                <a:solidFill>
                  <a:srgbClr val="FF0000"/>
                </a:solidFill>
                <a:latin typeface="+mj-lt"/>
                <a:cs typeface="Trebuchet MS"/>
              </a:rPr>
              <a:t>d</a:t>
            </a:r>
            <a:r>
              <a:rPr lang="it-IT" sz="2600" b="1" spc="-75" dirty="0">
                <a:solidFill>
                  <a:srgbClr val="FF0000"/>
                </a:solidFill>
                <a:latin typeface="+mj-lt"/>
                <a:cs typeface="Trebuchet MS"/>
              </a:rPr>
              <a:t>o</a:t>
            </a:r>
            <a:r>
              <a:rPr lang="it-IT" sz="2600" b="1" spc="-405" dirty="0">
                <a:solidFill>
                  <a:srgbClr val="FF0000"/>
                </a:solidFill>
                <a:latin typeface="+mj-lt"/>
                <a:cs typeface="Trebuchet MS"/>
              </a:rPr>
              <a:t>  </a:t>
            </a:r>
            <a:r>
              <a:rPr lang="it-IT" sz="2600" b="1" spc="-195" dirty="0">
                <a:solidFill>
                  <a:srgbClr val="FF0000"/>
                </a:solidFill>
                <a:latin typeface="+mj-lt"/>
                <a:cs typeface="Trebuchet MS"/>
              </a:rPr>
              <a:t>p</a:t>
            </a:r>
            <a:r>
              <a:rPr lang="it-IT" sz="2600" b="1" spc="-260" dirty="0">
                <a:solidFill>
                  <a:srgbClr val="FF0000"/>
                </a:solidFill>
                <a:latin typeface="+mj-lt"/>
                <a:cs typeface="Trebuchet MS"/>
              </a:rPr>
              <a:t>e</a:t>
            </a:r>
            <a:r>
              <a:rPr lang="it-IT" sz="2600" b="1" spc="-135" dirty="0">
                <a:solidFill>
                  <a:srgbClr val="FF0000"/>
                </a:solidFill>
                <a:latin typeface="+mj-lt"/>
                <a:cs typeface="Trebuchet MS"/>
              </a:rPr>
              <a:t>r </a:t>
            </a:r>
            <a:r>
              <a:rPr lang="it-IT" sz="2600" b="1" spc="-405" dirty="0">
                <a:solidFill>
                  <a:srgbClr val="FF0000"/>
                </a:solidFill>
                <a:latin typeface="+mj-lt"/>
                <a:cs typeface="Trebuchet MS"/>
              </a:rPr>
              <a:t> </a:t>
            </a:r>
            <a:r>
              <a:rPr lang="it-IT" sz="2600" b="1" spc="-165" dirty="0">
                <a:solidFill>
                  <a:srgbClr val="FF0000"/>
                </a:solidFill>
                <a:latin typeface="+mj-lt"/>
                <a:cs typeface="Trebuchet MS"/>
              </a:rPr>
              <a:t>l</a:t>
            </a:r>
            <a:r>
              <a:rPr lang="it-IT" sz="2600" b="1" spc="-390" dirty="0">
                <a:solidFill>
                  <a:srgbClr val="FF0000"/>
                </a:solidFill>
                <a:latin typeface="+mj-lt"/>
                <a:cs typeface="Trebuchet MS"/>
              </a:rPr>
              <a:t>’</a:t>
            </a:r>
            <a:r>
              <a:rPr lang="it-IT" sz="2600" b="1" spc="-260" dirty="0">
                <a:solidFill>
                  <a:srgbClr val="FF0000"/>
                </a:solidFill>
                <a:latin typeface="+mj-lt"/>
                <a:cs typeface="Trebuchet MS"/>
              </a:rPr>
              <a:t>e</a:t>
            </a:r>
            <a:r>
              <a:rPr lang="it-IT" sz="2600" b="1" spc="-240" dirty="0">
                <a:solidFill>
                  <a:srgbClr val="FF0000"/>
                </a:solidFill>
                <a:latin typeface="+mj-lt"/>
                <a:cs typeface="Trebuchet MS"/>
              </a:rPr>
              <a:t>r</a:t>
            </a:r>
            <a:r>
              <a:rPr lang="it-IT" sz="2600" b="1" spc="-180" dirty="0">
                <a:solidFill>
                  <a:srgbClr val="FF0000"/>
                </a:solidFill>
                <a:latin typeface="+mj-lt"/>
                <a:cs typeface="Trebuchet MS"/>
              </a:rPr>
              <a:t>o</a:t>
            </a:r>
            <a:r>
              <a:rPr lang="it-IT" sz="2600" b="1" spc="-15" dirty="0">
                <a:solidFill>
                  <a:srgbClr val="FF0000"/>
                </a:solidFill>
                <a:latin typeface="+mj-lt"/>
                <a:cs typeface="Trebuchet MS"/>
              </a:rPr>
              <a:t>g</a:t>
            </a:r>
            <a:r>
              <a:rPr lang="it-IT" sz="2600" b="1" spc="-150" dirty="0">
                <a:solidFill>
                  <a:srgbClr val="FF0000"/>
                </a:solidFill>
                <a:latin typeface="+mj-lt"/>
                <a:cs typeface="Trebuchet MS"/>
              </a:rPr>
              <a:t>a</a:t>
            </a:r>
            <a:r>
              <a:rPr lang="it-IT" sz="2600" b="1" spc="-285" dirty="0">
                <a:solidFill>
                  <a:srgbClr val="FF0000"/>
                </a:solidFill>
                <a:latin typeface="+mj-lt"/>
                <a:cs typeface="Trebuchet MS"/>
              </a:rPr>
              <a:t>z</a:t>
            </a:r>
            <a:r>
              <a:rPr lang="it-IT" sz="2600" b="1" spc="-204" dirty="0">
                <a:solidFill>
                  <a:srgbClr val="FF0000"/>
                </a:solidFill>
                <a:latin typeface="+mj-lt"/>
                <a:cs typeface="Trebuchet MS"/>
              </a:rPr>
              <a:t>i</a:t>
            </a:r>
            <a:r>
              <a:rPr lang="it-IT" sz="2600" b="1" spc="-180" dirty="0">
                <a:solidFill>
                  <a:srgbClr val="FF0000"/>
                </a:solidFill>
                <a:latin typeface="+mj-lt"/>
                <a:cs typeface="Trebuchet MS"/>
              </a:rPr>
              <a:t>o</a:t>
            </a:r>
            <a:r>
              <a:rPr lang="it-IT" sz="2600" b="1" spc="-190" dirty="0">
                <a:solidFill>
                  <a:srgbClr val="FF0000"/>
                </a:solidFill>
                <a:latin typeface="+mj-lt"/>
                <a:cs typeface="Trebuchet MS"/>
              </a:rPr>
              <a:t>n</a:t>
            </a:r>
            <a:r>
              <a:rPr lang="it-IT" sz="2600" b="1" spc="-155" dirty="0">
                <a:solidFill>
                  <a:srgbClr val="FF0000"/>
                </a:solidFill>
                <a:latin typeface="+mj-lt"/>
                <a:cs typeface="Trebuchet MS"/>
              </a:rPr>
              <a:t>e </a:t>
            </a:r>
            <a:r>
              <a:rPr lang="it-IT" sz="2600" b="1" spc="-405" dirty="0">
                <a:solidFill>
                  <a:srgbClr val="FF0000"/>
                </a:solidFill>
                <a:latin typeface="+mj-lt"/>
                <a:cs typeface="Trebuchet MS"/>
              </a:rPr>
              <a:t> </a:t>
            </a:r>
            <a:r>
              <a:rPr lang="it-IT" sz="2600" b="1" spc="-175" dirty="0">
                <a:solidFill>
                  <a:srgbClr val="FF0000"/>
                </a:solidFill>
                <a:latin typeface="+mj-lt"/>
                <a:cs typeface="Trebuchet MS"/>
              </a:rPr>
              <a:t>d</a:t>
            </a:r>
            <a:r>
              <a:rPr lang="it-IT" sz="2600" b="1" spc="-100" dirty="0">
                <a:solidFill>
                  <a:srgbClr val="FF0000"/>
                </a:solidFill>
                <a:latin typeface="+mj-lt"/>
                <a:cs typeface="Trebuchet MS"/>
              </a:rPr>
              <a:t>i </a:t>
            </a:r>
            <a:r>
              <a:rPr lang="it-IT" sz="2600" b="1" spc="-405" dirty="0">
                <a:solidFill>
                  <a:srgbClr val="FF0000"/>
                </a:solidFill>
                <a:latin typeface="+mj-lt"/>
                <a:cs typeface="Trebuchet MS"/>
              </a:rPr>
              <a:t> </a:t>
            </a:r>
            <a:r>
              <a:rPr lang="it-IT" sz="2600" b="1" spc="-265" dirty="0">
                <a:solidFill>
                  <a:srgbClr val="FF0000"/>
                </a:solidFill>
                <a:latin typeface="+mj-lt"/>
                <a:cs typeface="Trebuchet MS"/>
              </a:rPr>
              <a:t>c</a:t>
            </a:r>
            <a:r>
              <a:rPr lang="it-IT" sz="2600" b="1" spc="-180" dirty="0">
                <a:solidFill>
                  <a:srgbClr val="FF0000"/>
                </a:solidFill>
                <a:latin typeface="+mj-lt"/>
                <a:cs typeface="Trebuchet MS"/>
              </a:rPr>
              <a:t>o</a:t>
            </a:r>
            <a:r>
              <a:rPr lang="it-IT" sz="2600" b="1" spc="-190" dirty="0">
                <a:solidFill>
                  <a:srgbClr val="FF0000"/>
                </a:solidFill>
                <a:latin typeface="+mj-lt"/>
                <a:cs typeface="Trebuchet MS"/>
              </a:rPr>
              <a:t>n</a:t>
            </a:r>
            <a:r>
              <a:rPr lang="it-IT" sz="2600" b="1" spc="-180" dirty="0">
                <a:solidFill>
                  <a:srgbClr val="FF0000"/>
                </a:solidFill>
                <a:latin typeface="+mj-lt"/>
                <a:cs typeface="Trebuchet MS"/>
              </a:rPr>
              <a:t>t</a:t>
            </a:r>
            <a:r>
              <a:rPr lang="it-IT" sz="2600" b="1" spc="-240" dirty="0">
                <a:solidFill>
                  <a:srgbClr val="FF0000"/>
                </a:solidFill>
                <a:latin typeface="+mj-lt"/>
                <a:cs typeface="Trebuchet MS"/>
              </a:rPr>
              <a:t>r</a:t>
            </a:r>
            <a:r>
              <a:rPr lang="it-IT" sz="2600" b="1" spc="-204" dirty="0">
                <a:solidFill>
                  <a:srgbClr val="FF0000"/>
                </a:solidFill>
                <a:latin typeface="+mj-lt"/>
                <a:cs typeface="Trebuchet MS"/>
              </a:rPr>
              <a:t>i</a:t>
            </a:r>
            <a:r>
              <a:rPr lang="it-IT" sz="2600" b="1" spc="-190" dirty="0">
                <a:solidFill>
                  <a:srgbClr val="FF0000"/>
                </a:solidFill>
                <a:latin typeface="+mj-lt"/>
                <a:cs typeface="Trebuchet MS"/>
              </a:rPr>
              <a:t>bu</a:t>
            </a:r>
            <a:r>
              <a:rPr lang="it-IT" sz="2600" b="1" spc="-180" dirty="0">
                <a:solidFill>
                  <a:srgbClr val="FF0000"/>
                </a:solidFill>
                <a:latin typeface="+mj-lt"/>
                <a:cs typeface="Trebuchet MS"/>
              </a:rPr>
              <a:t>t</a:t>
            </a:r>
            <a:r>
              <a:rPr lang="it-IT" sz="2600" b="1" spc="-100" dirty="0">
                <a:solidFill>
                  <a:srgbClr val="FF0000"/>
                </a:solidFill>
                <a:latin typeface="+mj-lt"/>
                <a:cs typeface="Trebuchet MS"/>
              </a:rPr>
              <a:t>i </a:t>
            </a:r>
            <a:r>
              <a:rPr lang="it-IT" sz="2600" b="1" spc="-195" dirty="0">
                <a:solidFill>
                  <a:srgbClr val="FF0000"/>
                </a:solidFill>
                <a:latin typeface="+mj-lt"/>
                <a:cs typeface="Trebuchet MS"/>
              </a:rPr>
              <a:t>p</a:t>
            </a:r>
            <a:r>
              <a:rPr lang="it-IT" sz="2600" b="1" spc="-260" dirty="0">
                <a:solidFill>
                  <a:srgbClr val="FF0000"/>
                </a:solidFill>
                <a:latin typeface="+mj-lt"/>
                <a:cs typeface="Trebuchet MS"/>
              </a:rPr>
              <a:t>e</a:t>
            </a:r>
            <a:r>
              <a:rPr lang="it-IT" sz="2600" b="1" spc="-135" dirty="0">
                <a:solidFill>
                  <a:srgbClr val="FF0000"/>
                </a:solidFill>
                <a:latin typeface="+mj-lt"/>
                <a:cs typeface="Trebuchet MS"/>
              </a:rPr>
              <a:t>r</a:t>
            </a:r>
            <a:r>
              <a:rPr lang="it-IT" sz="2600" b="1" spc="-405" dirty="0">
                <a:solidFill>
                  <a:srgbClr val="FF0000"/>
                </a:solidFill>
                <a:latin typeface="+mj-lt"/>
                <a:cs typeface="Trebuchet MS"/>
              </a:rPr>
              <a:t>  </a:t>
            </a:r>
            <a:r>
              <a:rPr lang="it-IT" sz="2600" b="1" spc="-130" dirty="0">
                <a:solidFill>
                  <a:srgbClr val="FF0000"/>
                </a:solidFill>
                <a:latin typeface="+mj-lt"/>
                <a:cs typeface="Trebuchet MS"/>
              </a:rPr>
              <a:t>f</a:t>
            </a:r>
            <a:r>
              <a:rPr lang="it-IT" sz="2600" b="1" spc="-150" dirty="0">
                <a:solidFill>
                  <a:srgbClr val="FF0000"/>
                </a:solidFill>
                <a:latin typeface="+mj-lt"/>
                <a:cs typeface="Trebuchet MS"/>
              </a:rPr>
              <a:t>a</a:t>
            </a:r>
            <a:r>
              <a:rPr lang="it-IT" sz="2600" b="1" spc="-170" dirty="0">
                <a:solidFill>
                  <a:srgbClr val="FF0000"/>
                </a:solidFill>
                <a:latin typeface="+mj-lt"/>
                <a:cs typeface="Trebuchet MS"/>
              </a:rPr>
              <a:t>v</a:t>
            </a:r>
            <a:r>
              <a:rPr lang="it-IT" sz="2600" b="1" spc="-180" dirty="0">
                <a:solidFill>
                  <a:srgbClr val="FF0000"/>
                </a:solidFill>
                <a:latin typeface="+mj-lt"/>
                <a:cs typeface="Trebuchet MS"/>
              </a:rPr>
              <a:t>o</a:t>
            </a:r>
            <a:r>
              <a:rPr lang="it-IT" sz="2600" b="1" spc="-240" dirty="0">
                <a:solidFill>
                  <a:srgbClr val="FF0000"/>
                </a:solidFill>
                <a:latin typeface="+mj-lt"/>
                <a:cs typeface="Trebuchet MS"/>
              </a:rPr>
              <a:t>r</a:t>
            </a:r>
            <a:r>
              <a:rPr lang="it-IT" sz="2600" b="1" spc="-204" dirty="0">
                <a:solidFill>
                  <a:srgbClr val="FF0000"/>
                </a:solidFill>
                <a:latin typeface="+mj-lt"/>
                <a:cs typeface="Trebuchet MS"/>
              </a:rPr>
              <a:t>i</a:t>
            </a:r>
            <a:r>
              <a:rPr lang="it-IT" sz="2600" b="1" spc="-240" dirty="0">
                <a:solidFill>
                  <a:srgbClr val="FF0000"/>
                </a:solidFill>
                <a:latin typeface="+mj-lt"/>
                <a:cs typeface="Trebuchet MS"/>
              </a:rPr>
              <a:t>r</a:t>
            </a:r>
            <a:r>
              <a:rPr lang="it-IT" sz="2600" b="1" spc="-155" dirty="0">
                <a:solidFill>
                  <a:srgbClr val="FF0000"/>
                </a:solidFill>
                <a:latin typeface="+mj-lt"/>
                <a:cs typeface="Trebuchet MS"/>
              </a:rPr>
              <a:t>e </a:t>
            </a:r>
            <a:r>
              <a:rPr lang="it-IT" sz="2600" b="1" spc="-405" dirty="0">
                <a:solidFill>
                  <a:srgbClr val="FF0000"/>
                </a:solidFill>
                <a:latin typeface="+mj-lt"/>
                <a:cs typeface="Trebuchet MS"/>
              </a:rPr>
              <a:t> </a:t>
            </a:r>
            <a:r>
              <a:rPr lang="it-IT" sz="2600" b="1" spc="-165" dirty="0">
                <a:solidFill>
                  <a:srgbClr val="FF0000"/>
                </a:solidFill>
                <a:latin typeface="+mj-lt"/>
                <a:cs typeface="Trebuchet MS"/>
              </a:rPr>
              <a:t>l</a:t>
            </a:r>
            <a:r>
              <a:rPr lang="it-IT" sz="2600" b="1" spc="-390" dirty="0">
                <a:solidFill>
                  <a:srgbClr val="FF0000"/>
                </a:solidFill>
                <a:latin typeface="+mj-lt"/>
                <a:cs typeface="Trebuchet MS"/>
              </a:rPr>
              <a:t>’</a:t>
            </a:r>
            <a:r>
              <a:rPr lang="it-IT" sz="2600" b="1" spc="-204" dirty="0">
                <a:solidFill>
                  <a:srgbClr val="FF0000"/>
                </a:solidFill>
                <a:latin typeface="+mj-lt"/>
                <a:cs typeface="Trebuchet MS"/>
              </a:rPr>
              <a:t>i</a:t>
            </a:r>
            <a:r>
              <a:rPr lang="it-IT" sz="2600" b="1" spc="-190" dirty="0">
                <a:solidFill>
                  <a:srgbClr val="FF0000"/>
                </a:solidFill>
                <a:latin typeface="+mj-lt"/>
                <a:cs typeface="Trebuchet MS"/>
              </a:rPr>
              <a:t>n</a:t>
            </a:r>
            <a:r>
              <a:rPr lang="it-IT" sz="2600" b="1" spc="10" dirty="0">
                <a:solidFill>
                  <a:srgbClr val="FF0000"/>
                </a:solidFill>
                <a:latin typeface="+mj-lt"/>
                <a:cs typeface="Trebuchet MS"/>
              </a:rPr>
              <a:t>s</a:t>
            </a:r>
            <a:r>
              <a:rPr lang="it-IT" sz="2600" b="1" spc="-260" dirty="0">
                <a:solidFill>
                  <a:srgbClr val="FF0000"/>
                </a:solidFill>
                <a:latin typeface="+mj-lt"/>
                <a:cs typeface="Trebuchet MS"/>
              </a:rPr>
              <a:t>e</a:t>
            </a:r>
            <a:r>
              <a:rPr lang="it-IT" sz="2600" b="1" spc="-240" dirty="0">
                <a:solidFill>
                  <a:srgbClr val="FF0000"/>
                </a:solidFill>
                <a:latin typeface="+mj-lt"/>
                <a:cs typeface="Trebuchet MS"/>
              </a:rPr>
              <a:t>r</a:t>
            </a:r>
            <a:r>
              <a:rPr lang="it-IT" sz="2600" b="1" spc="-204" dirty="0">
                <a:solidFill>
                  <a:srgbClr val="FF0000"/>
                </a:solidFill>
                <a:latin typeface="+mj-lt"/>
                <a:cs typeface="Trebuchet MS"/>
              </a:rPr>
              <a:t>i</a:t>
            </a:r>
            <a:r>
              <a:rPr lang="it-IT" sz="2600" b="1" spc="-140" dirty="0">
                <a:solidFill>
                  <a:srgbClr val="FF0000"/>
                </a:solidFill>
                <a:latin typeface="+mj-lt"/>
                <a:cs typeface="Trebuchet MS"/>
              </a:rPr>
              <a:t>m</a:t>
            </a:r>
            <a:r>
              <a:rPr lang="it-IT" sz="2600" b="1" spc="-260" dirty="0">
                <a:solidFill>
                  <a:srgbClr val="FF0000"/>
                </a:solidFill>
                <a:latin typeface="+mj-lt"/>
                <a:cs typeface="Trebuchet MS"/>
              </a:rPr>
              <a:t>e</a:t>
            </a:r>
            <a:r>
              <a:rPr lang="it-IT" sz="2600" b="1" spc="-190" dirty="0">
                <a:solidFill>
                  <a:srgbClr val="FF0000"/>
                </a:solidFill>
                <a:latin typeface="+mj-lt"/>
                <a:cs typeface="Trebuchet MS"/>
              </a:rPr>
              <a:t>n</a:t>
            </a:r>
            <a:r>
              <a:rPr lang="it-IT" sz="2600" b="1" spc="-180" dirty="0">
                <a:solidFill>
                  <a:srgbClr val="FF0000"/>
                </a:solidFill>
                <a:latin typeface="+mj-lt"/>
                <a:cs typeface="Trebuchet MS"/>
              </a:rPr>
              <a:t>t</a:t>
            </a:r>
            <a:r>
              <a:rPr lang="it-IT" sz="2600" b="1" spc="-75" dirty="0">
                <a:solidFill>
                  <a:srgbClr val="FF0000"/>
                </a:solidFill>
                <a:latin typeface="+mj-lt"/>
                <a:cs typeface="Trebuchet MS"/>
              </a:rPr>
              <a:t>o </a:t>
            </a:r>
            <a:r>
              <a:rPr lang="it-IT" sz="2600" b="1" spc="-155" dirty="0">
                <a:solidFill>
                  <a:srgbClr val="FF0000"/>
                </a:solidFill>
                <a:latin typeface="+mj-lt"/>
                <a:cs typeface="Trebuchet MS"/>
              </a:rPr>
              <a:t>e </a:t>
            </a:r>
            <a:r>
              <a:rPr lang="it-IT" sz="2600" b="1" spc="-405" dirty="0">
                <a:solidFill>
                  <a:srgbClr val="FF0000"/>
                </a:solidFill>
                <a:latin typeface="+mj-lt"/>
                <a:cs typeface="Trebuchet MS"/>
              </a:rPr>
              <a:t> </a:t>
            </a:r>
            <a:r>
              <a:rPr lang="it-IT" sz="2600" b="1" spc="-204" dirty="0">
                <a:solidFill>
                  <a:srgbClr val="FF0000"/>
                </a:solidFill>
                <a:latin typeface="+mj-lt"/>
                <a:cs typeface="Trebuchet MS"/>
              </a:rPr>
              <a:t>i</a:t>
            </a:r>
            <a:r>
              <a:rPr lang="it-IT" sz="2600" b="1" spc="-60" dirty="0">
                <a:solidFill>
                  <a:srgbClr val="FF0000"/>
                </a:solidFill>
                <a:latin typeface="+mj-lt"/>
                <a:cs typeface="Trebuchet MS"/>
              </a:rPr>
              <a:t>l</a:t>
            </a:r>
            <a:r>
              <a:rPr lang="it-IT" sz="2600" b="1" spc="-405" dirty="0">
                <a:solidFill>
                  <a:srgbClr val="FF0000"/>
                </a:solidFill>
                <a:latin typeface="+mj-lt"/>
                <a:cs typeface="Trebuchet MS"/>
              </a:rPr>
              <a:t> </a:t>
            </a:r>
            <a:r>
              <a:rPr lang="it-IT" sz="2600" b="1" spc="-140" dirty="0">
                <a:solidFill>
                  <a:srgbClr val="FF0000"/>
                </a:solidFill>
                <a:latin typeface="+mj-lt"/>
                <a:cs typeface="Trebuchet MS"/>
              </a:rPr>
              <a:t>m</a:t>
            </a:r>
            <a:r>
              <a:rPr lang="it-IT" sz="2600" b="1" spc="-150" dirty="0">
                <a:solidFill>
                  <a:srgbClr val="FF0000"/>
                </a:solidFill>
                <a:latin typeface="+mj-lt"/>
                <a:cs typeface="Trebuchet MS"/>
              </a:rPr>
              <a:t>a</a:t>
            </a:r>
            <a:r>
              <a:rPr lang="it-IT" sz="2600" b="1" spc="-190" dirty="0">
                <a:solidFill>
                  <a:srgbClr val="FF0000"/>
                </a:solidFill>
                <a:latin typeface="+mj-lt"/>
                <a:cs typeface="Trebuchet MS"/>
              </a:rPr>
              <a:t>n</a:t>
            </a:r>
            <a:r>
              <a:rPr lang="it-IT" sz="2600" b="1" spc="-180" dirty="0">
                <a:solidFill>
                  <a:srgbClr val="FF0000"/>
                </a:solidFill>
                <a:latin typeface="+mj-lt"/>
                <a:cs typeface="Trebuchet MS"/>
              </a:rPr>
              <a:t>t</a:t>
            </a:r>
            <a:r>
              <a:rPr lang="it-IT" sz="2600" b="1" spc="-260" dirty="0">
                <a:solidFill>
                  <a:srgbClr val="FF0000"/>
                </a:solidFill>
                <a:latin typeface="+mj-lt"/>
                <a:cs typeface="Trebuchet MS"/>
              </a:rPr>
              <a:t>e</a:t>
            </a:r>
            <a:r>
              <a:rPr lang="it-IT" sz="2600" b="1" spc="-190" dirty="0">
                <a:solidFill>
                  <a:srgbClr val="FF0000"/>
                </a:solidFill>
                <a:latin typeface="+mj-lt"/>
                <a:cs typeface="Trebuchet MS"/>
              </a:rPr>
              <a:t>n</a:t>
            </a:r>
            <a:r>
              <a:rPr lang="it-IT" sz="2600" b="1" spc="-204" dirty="0">
                <a:solidFill>
                  <a:srgbClr val="FF0000"/>
                </a:solidFill>
                <a:latin typeface="+mj-lt"/>
                <a:cs typeface="Trebuchet MS"/>
              </a:rPr>
              <a:t>i</a:t>
            </a:r>
            <a:r>
              <a:rPr lang="it-IT" sz="2600" b="1" spc="-140" dirty="0">
                <a:solidFill>
                  <a:srgbClr val="FF0000"/>
                </a:solidFill>
                <a:latin typeface="+mj-lt"/>
                <a:cs typeface="Trebuchet MS"/>
              </a:rPr>
              <a:t>m</a:t>
            </a:r>
            <a:r>
              <a:rPr lang="it-IT" sz="2600" b="1" spc="-260" dirty="0">
                <a:solidFill>
                  <a:srgbClr val="FF0000"/>
                </a:solidFill>
                <a:latin typeface="+mj-lt"/>
                <a:cs typeface="Trebuchet MS"/>
              </a:rPr>
              <a:t>e</a:t>
            </a:r>
            <a:r>
              <a:rPr lang="it-IT" sz="2600" b="1" spc="-190" dirty="0">
                <a:solidFill>
                  <a:srgbClr val="FF0000"/>
                </a:solidFill>
                <a:latin typeface="+mj-lt"/>
                <a:cs typeface="Trebuchet MS"/>
              </a:rPr>
              <a:t>n</a:t>
            </a:r>
            <a:r>
              <a:rPr lang="it-IT" sz="2600" b="1" spc="-180" dirty="0">
                <a:solidFill>
                  <a:srgbClr val="FF0000"/>
                </a:solidFill>
                <a:latin typeface="+mj-lt"/>
                <a:cs typeface="Trebuchet MS"/>
              </a:rPr>
              <a:t>t</a:t>
            </a:r>
            <a:r>
              <a:rPr lang="it-IT" sz="2600" b="1" spc="-55" dirty="0">
                <a:solidFill>
                  <a:srgbClr val="FF0000"/>
                </a:solidFill>
                <a:latin typeface="+mj-lt"/>
                <a:cs typeface="Trebuchet MS"/>
              </a:rPr>
              <a:t>o </a:t>
            </a:r>
            <a:r>
              <a:rPr lang="it-IT" sz="2600" b="1" spc="-165" dirty="0">
                <a:solidFill>
                  <a:srgbClr val="FF0000"/>
                </a:solidFill>
                <a:latin typeface="+mj-lt"/>
                <a:cs typeface="Trebuchet MS"/>
              </a:rPr>
              <a:t>del </a:t>
            </a:r>
            <a:r>
              <a:rPr lang="it-IT" sz="2600" b="1" spc="-409" dirty="0">
                <a:solidFill>
                  <a:srgbClr val="FF0000"/>
                </a:solidFill>
                <a:latin typeface="+mj-lt"/>
                <a:cs typeface="Trebuchet MS"/>
              </a:rPr>
              <a:t> </a:t>
            </a:r>
            <a:r>
              <a:rPr lang="it-IT" sz="2600" b="1" spc="-125" dirty="0">
                <a:solidFill>
                  <a:srgbClr val="FF0000"/>
                </a:solidFill>
                <a:latin typeface="+mj-lt"/>
                <a:cs typeface="Trebuchet MS"/>
              </a:rPr>
              <a:t>posto</a:t>
            </a:r>
            <a:r>
              <a:rPr lang="it-IT" sz="2600" b="1" spc="-409" dirty="0">
                <a:solidFill>
                  <a:srgbClr val="FF0000"/>
                </a:solidFill>
                <a:latin typeface="+mj-lt"/>
                <a:cs typeface="Trebuchet MS"/>
              </a:rPr>
              <a:t>  </a:t>
            </a:r>
            <a:r>
              <a:rPr lang="it-IT" sz="2600" b="1" spc="-135" dirty="0">
                <a:solidFill>
                  <a:srgbClr val="FF0000"/>
                </a:solidFill>
                <a:latin typeface="+mj-lt"/>
                <a:cs typeface="Trebuchet MS"/>
              </a:rPr>
              <a:t>di </a:t>
            </a:r>
            <a:r>
              <a:rPr lang="it-IT" sz="2600" b="1" spc="-409" dirty="0">
                <a:solidFill>
                  <a:srgbClr val="FF0000"/>
                </a:solidFill>
                <a:latin typeface="+mj-lt"/>
                <a:cs typeface="Trebuchet MS"/>
              </a:rPr>
              <a:t> </a:t>
            </a:r>
            <a:r>
              <a:rPr lang="it-IT" sz="2600" b="1" spc="-165" dirty="0">
                <a:solidFill>
                  <a:srgbClr val="FF0000"/>
                </a:solidFill>
                <a:latin typeface="+mj-lt"/>
                <a:cs typeface="Trebuchet MS"/>
              </a:rPr>
              <a:t>lavoro</a:t>
            </a:r>
            <a:r>
              <a:rPr lang="it-IT" sz="2600" b="1" spc="-409" dirty="0">
                <a:solidFill>
                  <a:srgbClr val="FF0000"/>
                </a:solidFill>
                <a:latin typeface="+mj-lt"/>
                <a:cs typeface="Trebuchet MS"/>
              </a:rPr>
              <a:t>  </a:t>
            </a:r>
            <a:r>
              <a:rPr lang="it-IT" sz="2600" b="1" spc="-185" dirty="0">
                <a:solidFill>
                  <a:srgbClr val="FF0000"/>
                </a:solidFill>
                <a:latin typeface="+mj-lt"/>
                <a:cs typeface="Trebuchet MS"/>
              </a:rPr>
              <a:t>delle </a:t>
            </a:r>
            <a:r>
              <a:rPr lang="it-IT" sz="2600" b="1" spc="-405" dirty="0">
                <a:solidFill>
                  <a:srgbClr val="FF0000"/>
                </a:solidFill>
                <a:latin typeface="+mj-lt"/>
                <a:cs typeface="Trebuchet MS"/>
              </a:rPr>
              <a:t> </a:t>
            </a:r>
            <a:r>
              <a:rPr lang="it-IT" sz="2600" b="1" spc="-175" dirty="0">
                <a:solidFill>
                  <a:srgbClr val="FF0000"/>
                </a:solidFill>
                <a:latin typeface="+mj-lt"/>
                <a:cs typeface="Trebuchet MS"/>
              </a:rPr>
              <a:t>persone </a:t>
            </a:r>
            <a:r>
              <a:rPr lang="it-IT" sz="2600" b="1" spc="-409" dirty="0">
                <a:solidFill>
                  <a:srgbClr val="FF0000"/>
                </a:solidFill>
                <a:latin typeface="+mj-lt"/>
                <a:cs typeface="Trebuchet MS"/>
              </a:rPr>
              <a:t> </a:t>
            </a:r>
            <a:r>
              <a:rPr lang="it-IT" sz="2600" b="1" spc="-175" dirty="0">
                <a:solidFill>
                  <a:srgbClr val="FF0000"/>
                </a:solidFill>
                <a:latin typeface="+mj-lt"/>
                <a:cs typeface="Trebuchet MS"/>
              </a:rPr>
              <a:t>con </a:t>
            </a:r>
            <a:r>
              <a:rPr lang="it-IT" sz="2600" b="1" spc="-409" dirty="0">
                <a:solidFill>
                  <a:srgbClr val="FF0000"/>
                </a:solidFill>
                <a:latin typeface="+mj-lt"/>
                <a:cs typeface="Trebuchet MS"/>
              </a:rPr>
              <a:t> </a:t>
            </a:r>
            <a:r>
              <a:rPr lang="it-IT" sz="2600" b="1" spc="-150" dirty="0">
                <a:solidFill>
                  <a:srgbClr val="FF0000"/>
                </a:solidFill>
                <a:latin typeface="+mj-lt"/>
                <a:cs typeface="Trebuchet MS"/>
              </a:rPr>
              <a:t>disabilità</a:t>
            </a:r>
            <a:r>
              <a:rPr lang="it-IT" sz="2800" b="1" strike="noStrike" spc="-1" dirty="0">
                <a:solidFill>
                  <a:srgbClr val="FF0000"/>
                </a:solidFill>
                <a:latin typeface="+mj-lt"/>
                <a:ea typeface="MS PGothic"/>
              </a:rPr>
              <a:t>​</a:t>
            </a:r>
          </a:p>
        </p:txBody>
      </p:sp>
      <p:sp>
        <p:nvSpPr>
          <p:cNvPr id="200" name="CasellaDiTesto 15"/>
          <p:cNvSpPr/>
          <p:nvPr/>
        </p:nvSpPr>
        <p:spPr>
          <a:xfrm>
            <a:off x="428039" y="3710761"/>
            <a:ext cx="3375033" cy="64633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0000"/>
              </a:lnSpc>
            </a:pPr>
            <a:endParaRPr lang="it-IT" sz="1400" spc="-1" dirty="0">
              <a:solidFill>
                <a:srgbClr val="005B9E"/>
              </a:solidFill>
              <a:latin typeface="Calibri"/>
              <a:ea typeface="MS PGothic"/>
            </a:endParaRPr>
          </a:p>
          <a:p>
            <a:pPr>
              <a:lnSpc>
                <a:spcPct val="100000"/>
              </a:lnSpc>
            </a:pPr>
            <a:endParaRPr lang="it-IT" sz="1400" spc="-1" dirty="0">
              <a:solidFill>
                <a:srgbClr val="005B9E"/>
              </a:solidFill>
              <a:latin typeface="Calibri"/>
              <a:ea typeface="MS PGothic"/>
            </a:endParaRPr>
          </a:p>
          <a:p>
            <a:pPr>
              <a:lnSpc>
                <a:spcPct val="100000"/>
              </a:lnSpc>
            </a:pPr>
            <a:endParaRPr lang="it-IT" sz="1400" b="0" strike="noStrike" spc="-1" dirty="0">
              <a:latin typeface="Arial"/>
            </a:endParaRPr>
          </a:p>
        </p:txBody>
      </p:sp>
      <p:pic>
        <p:nvPicPr>
          <p:cNvPr id="201" name="Immagine 16"/>
          <p:cNvPicPr/>
          <p:nvPr/>
        </p:nvPicPr>
        <p:blipFill>
          <a:blip r:embed="rId2"/>
          <a:stretch/>
        </p:blipFill>
        <p:spPr>
          <a:xfrm>
            <a:off x="533400" y="231909"/>
            <a:ext cx="967680" cy="788760"/>
          </a:xfrm>
          <a:prstGeom prst="rect">
            <a:avLst/>
          </a:prstGeom>
          <a:ln w="0">
            <a:noFill/>
          </a:ln>
        </p:spPr>
      </p:pic>
      <p:pic>
        <p:nvPicPr>
          <p:cNvPr id="202" name="Immagine 17"/>
          <p:cNvPicPr/>
          <p:nvPr/>
        </p:nvPicPr>
        <p:blipFill>
          <a:blip r:embed="rId3"/>
          <a:stretch/>
        </p:blipFill>
        <p:spPr>
          <a:xfrm>
            <a:off x="7220880" y="343080"/>
            <a:ext cx="1527120" cy="456120"/>
          </a:xfrm>
          <a:prstGeom prst="rect">
            <a:avLst/>
          </a:prstGeom>
          <a:ln w="0">
            <a:noFill/>
          </a:ln>
        </p:spPr>
      </p:pic>
      <p:sp>
        <p:nvSpPr>
          <p:cNvPr id="5" name="CasellaDiTesto 4">
            <a:extLst>
              <a:ext uri="{FF2B5EF4-FFF2-40B4-BE49-F238E27FC236}">
                <a16:creationId xmlns:a16="http://schemas.microsoft.com/office/drawing/2014/main" id="{32B8C661-67F9-EC16-F97B-9E2CACA34CB2}"/>
              </a:ext>
            </a:extLst>
          </p:cNvPr>
          <p:cNvSpPr txBox="1"/>
          <p:nvPr/>
        </p:nvSpPr>
        <p:spPr>
          <a:xfrm>
            <a:off x="609600" y="4095750"/>
            <a:ext cx="4572000" cy="646331"/>
          </a:xfrm>
          <a:prstGeom prst="rect">
            <a:avLst/>
          </a:prstGeom>
          <a:noFill/>
        </p:spPr>
        <p:txBody>
          <a:bodyPr wrap="square">
            <a:spAutoFit/>
          </a:bodyPr>
          <a:lstStyle/>
          <a:p>
            <a:r>
              <a:rPr lang="it-IT" b="1" spc="-65" dirty="0">
                <a:solidFill>
                  <a:srgbClr val="09407D"/>
                </a:solidFill>
                <a:latin typeface="Calibri" panose="020F0502020204030204" pitchFamily="34" charset="0"/>
                <a:cs typeface="Calibri" panose="020F0502020204030204" pitchFamily="34" charset="0"/>
              </a:rPr>
              <a:t>Agenzia Piemonte Lavoro</a:t>
            </a:r>
          </a:p>
          <a:p>
            <a:endParaRPr lang="it-IT" b="1" spc="-65" dirty="0">
              <a:solidFill>
                <a:srgbClr val="09407D"/>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numero">
            <a:extLst>
              <a:ext uri="{FF2B5EF4-FFF2-40B4-BE49-F238E27FC236}">
                <a16:creationId xmlns:a16="http://schemas.microsoft.com/office/drawing/2014/main" id="{AF40C089-A5F8-0F7A-96FE-061940DFE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78" y="517231"/>
            <a:ext cx="5486399" cy="1757966"/>
          </a:xfrm>
          <a:prstGeom prst="rect">
            <a:avLst/>
          </a:prstGeom>
        </p:spPr>
      </p:pic>
      <p:pic>
        <p:nvPicPr>
          <p:cNvPr id="7" name="Immagine 6" descr="Immagine che contiene testo, Carattere, schermata, bianco&#10;&#10;Il contenuto generato dall'IA potrebbe non essere corretto.">
            <a:extLst>
              <a:ext uri="{FF2B5EF4-FFF2-40B4-BE49-F238E27FC236}">
                <a16:creationId xmlns:a16="http://schemas.microsoft.com/office/drawing/2014/main" id="{0378318D-ACC2-1EB8-E4B6-2E4CACEBA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259" y="2114550"/>
            <a:ext cx="6703741" cy="1501270"/>
          </a:xfrm>
          <a:prstGeom prst="rect">
            <a:avLst/>
          </a:prstGeom>
        </p:spPr>
      </p:pic>
      <p:pic>
        <p:nvPicPr>
          <p:cNvPr id="9" name="Immagine 8" descr="Immagine che contiene testo, schermata, Carattere, informazione&#10;&#10;Il contenuto generato dall'IA potrebbe non essere corretto.">
            <a:extLst>
              <a:ext uri="{FF2B5EF4-FFF2-40B4-BE49-F238E27FC236}">
                <a16:creationId xmlns:a16="http://schemas.microsoft.com/office/drawing/2014/main" id="{20E57240-7996-492F-21FA-EBB24DE06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71578"/>
            <a:ext cx="6400800" cy="1671922"/>
          </a:xfrm>
          <a:prstGeom prst="rect">
            <a:avLst/>
          </a:prstGeom>
        </p:spPr>
      </p:pic>
      <p:pic>
        <p:nvPicPr>
          <p:cNvPr id="11" name="Immagine 10">
            <a:extLst>
              <a:ext uri="{FF2B5EF4-FFF2-40B4-BE49-F238E27FC236}">
                <a16:creationId xmlns:a16="http://schemas.microsoft.com/office/drawing/2014/main" id="{1C8EFE80-4521-45E1-E65C-2A892E8D03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459" y="2039880"/>
            <a:ext cx="1761521" cy="1170953"/>
          </a:xfrm>
          <a:prstGeom prst="rect">
            <a:avLst/>
          </a:prstGeom>
        </p:spPr>
      </p:pic>
      <p:pic>
        <p:nvPicPr>
          <p:cNvPr id="12" name="object 5">
            <a:extLst>
              <a:ext uri="{FF2B5EF4-FFF2-40B4-BE49-F238E27FC236}">
                <a16:creationId xmlns:a16="http://schemas.microsoft.com/office/drawing/2014/main" id="{4A48739B-2A41-8ADF-AD19-E4993D2A79FF}"/>
              </a:ext>
            </a:extLst>
          </p:cNvPr>
          <p:cNvPicPr/>
          <p:nvPr/>
        </p:nvPicPr>
        <p:blipFill>
          <a:blip r:embed="rId6" cstate="print"/>
          <a:stretch>
            <a:fillRect/>
          </a:stretch>
        </p:blipFill>
        <p:spPr>
          <a:xfrm>
            <a:off x="6858000" y="4705350"/>
            <a:ext cx="942974" cy="333374"/>
          </a:xfrm>
          <a:prstGeom prst="rect">
            <a:avLst/>
          </a:prstGeom>
        </p:spPr>
      </p:pic>
      <p:sp>
        <p:nvSpPr>
          <p:cNvPr id="2" name="object 8">
            <a:extLst>
              <a:ext uri="{FF2B5EF4-FFF2-40B4-BE49-F238E27FC236}">
                <a16:creationId xmlns:a16="http://schemas.microsoft.com/office/drawing/2014/main" id="{5FDF389C-63B7-2E24-9799-0A51487AD4DF}"/>
              </a:ext>
            </a:extLst>
          </p:cNvPr>
          <p:cNvSpPr txBox="1">
            <a:spLocks/>
          </p:cNvSpPr>
          <p:nvPr/>
        </p:nvSpPr>
        <p:spPr>
          <a:xfrm>
            <a:off x="393347" y="219774"/>
            <a:ext cx="8265575" cy="385362"/>
          </a:xfrm>
          <a:prstGeom prst="rect">
            <a:avLst/>
          </a:prstGeom>
        </p:spPr>
        <p:txBody>
          <a:bodyPr vert="horz" wrap="square" lIns="0" tIns="1587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defRPr/>
            </a:pPr>
            <a:r>
              <a:rPr lang="it-IT" sz="2400" b="1" dirty="0">
                <a:solidFill>
                  <a:srgbClr val="09407D"/>
                </a:solidFill>
                <a:latin typeface="Trebuchet MS" panose="020B0603020202020204" pitchFamily="34" charset="0"/>
                <a:ea typeface="+mn-ea"/>
                <a:cs typeface="+mn-cs"/>
              </a:rPr>
              <a:t>Linea D – Esempi obiettivi di interventi approvati</a:t>
            </a:r>
          </a:p>
        </p:txBody>
      </p:sp>
    </p:spTree>
    <p:extLst>
      <p:ext uri="{BB962C8B-B14F-4D97-AF65-F5344CB8AC3E}">
        <p14:creationId xmlns:p14="http://schemas.microsoft.com/office/powerpoint/2010/main" val="229684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linea&#10;&#10;Il contenuto generato dall'IA potrebbe non essere corretto.">
            <a:extLst>
              <a:ext uri="{FF2B5EF4-FFF2-40B4-BE49-F238E27FC236}">
                <a16:creationId xmlns:a16="http://schemas.microsoft.com/office/drawing/2014/main" id="{E46D60E8-6B64-45F9-8379-C044AC3A5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09551"/>
            <a:ext cx="5831982" cy="1447800"/>
          </a:xfrm>
          <a:prstGeom prst="rect">
            <a:avLst/>
          </a:prstGeom>
        </p:spPr>
      </p:pic>
      <p:pic>
        <p:nvPicPr>
          <p:cNvPr id="5" name="Immagine 4" descr="Immagine che contiene testo, schermata, Carattere, numero">
            <a:extLst>
              <a:ext uri="{FF2B5EF4-FFF2-40B4-BE49-F238E27FC236}">
                <a16:creationId xmlns:a16="http://schemas.microsoft.com/office/drawing/2014/main" id="{344C6E7D-0B33-183C-EEB6-BE7C76B20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44537"/>
            <a:ext cx="4572000" cy="2961328"/>
          </a:xfrm>
          <a:prstGeom prst="rect">
            <a:avLst/>
          </a:prstGeom>
        </p:spPr>
      </p:pic>
      <p:pic>
        <p:nvPicPr>
          <p:cNvPr id="9" name="Immagine 8" descr="Immagine che contiene testo, schermata, Carattere, numero">
            <a:extLst>
              <a:ext uri="{FF2B5EF4-FFF2-40B4-BE49-F238E27FC236}">
                <a16:creationId xmlns:a16="http://schemas.microsoft.com/office/drawing/2014/main" id="{179CD68F-EE1B-2C7E-F5C3-CE22BE824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343151"/>
            <a:ext cx="4343400" cy="1828799"/>
          </a:xfrm>
          <a:prstGeom prst="rect">
            <a:avLst/>
          </a:prstGeom>
        </p:spPr>
      </p:pic>
      <p:pic>
        <p:nvPicPr>
          <p:cNvPr id="10" name="Immagine 9">
            <a:extLst>
              <a:ext uri="{FF2B5EF4-FFF2-40B4-BE49-F238E27FC236}">
                <a16:creationId xmlns:a16="http://schemas.microsoft.com/office/drawing/2014/main" id="{7049BAFD-B5C5-43B8-09F8-9D83702B1F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3200" y="663319"/>
            <a:ext cx="2334391" cy="1560422"/>
          </a:xfrm>
          <a:prstGeom prst="rect">
            <a:avLst/>
          </a:prstGeom>
        </p:spPr>
      </p:pic>
      <p:pic>
        <p:nvPicPr>
          <p:cNvPr id="11" name="object 5">
            <a:extLst>
              <a:ext uri="{FF2B5EF4-FFF2-40B4-BE49-F238E27FC236}">
                <a16:creationId xmlns:a16="http://schemas.microsoft.com/office/drawing/2014/main" id="{38541F5C-0D7C-CE9F-76A6-35BB06F9EE39}"/>
              </a:ext>
            </a:extLst>
          </p:cNvPr>
          <p:cNvPicPr/>
          <p:nvPr/>
        </p:nvPicPr>
        <p:blipFill>
          <a:blip r:embed="rId6" cstate="print"/>
          <a:stretch>
            <a:fillRect/>
          </a:stretch>
        </p:blipFill>
        <p:spPr>
          <a:xfrm>
            <a:off x="6858000" y="4705350"/>
            <a:ext cx="942974" cy="333374"/>
          </a:xfrm>
          <a:prstGeom prst="rect">
            <a:avLst/>
          </a:prstGeom>
        </p:spPr>
      </p:pic>
    </p:spTree>
    <p:extLst>
      <p:ext uri="{BB962C8B-B14F-4D97-AF65-F5344CB8AC3E}">
        <p14:creationId xmlns:p14="http://schemas.microsoft.com/office/powerpoint/2010/main" val="260085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EC58F3-7463-A5AF-F85B-E08AF2A49A16}"/>
              </a:ext>
            </a:extLst>
          </p:cNvPr>
          <p:cNvSpPr txBox="1"/>
          <p:nvPr/>
        </p:nvSpPr>
        <p:spPr>
          <a:xfrm>
            <a:off x="304800" y="361394"/>
            <a:ext cx="8839200" cy="830997"/>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9407D"/>
                </a:solidFill>
                <a:effectLst/>
                <a:uLnTx/>
                <a:uFillTx/>
                <a:latin typeface="Trebuchet MS" panose="020B0603020202020204" pitchFamily="34" charset="0"/>
                <a:ea typeface="+mj-ea"/>
                <a:cs typeface="+mn-cs"/>
              </a:rPr>
              <a:t>Linea E – Contributi per acquisto ausili e adattamento posto lavoro</a:t>
            </a:r>
            <a:endParaRPr lang="it-IT" sz="2400" b="1" spc="-160" dirty="0">
              <a:solidFill>
                <a:srgbClr val="09407D"/>
              </a:solidFill>
              <a:latin typeface="Trebuchet MS"/>
              <a:ea typeface="+mj-ea"/>
            </a:endParaRPr>
          </a:p>
        </p:txBody>
      </p:sp>
      <p:sp>
        <p:nvSpPr>
          <p:cNvPr id="5" name="CasellaDiTesto 4">
            <a:extLst>
              <a:ext uri="{FF2B5EF4-FFF2-40B4-BE49-F238E27FC236}">
                <a16:creationId xmlns:a16="http://schemas.microsoft.com/office/drawing/2014/main" id="{967052E5-B061-3AB0-80F8-757A59FC2944}"/>
              </a:ext>
            </a:extLst>
          </p:cNvPr>
          <p:cNvSpPr txBox="1"/>
          <p:nvPr/>
        </p:nvSpPr>
        <p:spPr>
          <a:xfrm>
            <a:off x="228600" y="1047750"/>
            <a:ext cx="8686800" cy="3565079"/>
          </a:xfrm>
          <a:prstGeom prst="rect">
            <a:avLst/>
          </a:prstGeom>
          <a:noFill/>
        </p:spPr>
        <p:txBody>
          <a:bodyPr wrap="square" rtlCol="0">
            <a:spAutoFit/>
          </a:bodyPr>
          <a:lstStyle/>
          <a:p>
            <a:endParaRPr lang="it-IT" altLang="it-IT" sz="1400" b="1" spc="-95" dirty="0">
              <a:solidFill>
                <a:srgbClr val="005B9D"/>
              </a:solidFill>
              <a:latin typeface="Trebuchet MS"/>
            </a:endParaRPr>
          </a:p>
          <a:p>
            <a:pPr marL="12700" algn="just">
              <a:spcBef>
                <a:spcPts val="125"/>
              </a:spcBef>
            </a:pPr>
            <a:r>
              <a:rPr lang="it-IT" altLang="it-IT" sz="1400" b="1" spc="-95" dirty="0">
                <a:solidFill>
                  <a:srgbClr val="005B9D"/>
                </a:solidFill>
                <a:latin typeface="+mj-lt"/>
              </a:rPr>
              <a:t>Tipologia e calcolo contributo riconoscibile</a:t>
            </a:r>
          </a:p>
          <a:p>
            <a:endParaRPr lang="it-IT" altLang="it-IT" sz="1400" b="1" spc="-95" dirty="0">
              <a:solidFill>
                <a:srgbClr val="005B9D"/>
              </a:solidFill>
              <a:latin typeface="Calibri" panose="020F0502020204030204" pitchFamily="34" charset="0"/>
              <a:cs typeface="Calibri" panose="020F0502020204030204" pitchFamily="34" charset="0"/>
            </a:endParaRPr>
          </a:p>
          <a:p>
            <a:pPr marL="12700" algn="just">
              <a:spcBef>
                <a:spcPts val="125"/>
              </a:spcBef>
            </a:pPr>
            <a:r>
              <a:rPr lang="it-IT" sz="1400" dirty="0">
                <a:latin typeface="Calibri" panose="020F0502020204030204" pitchFamily="34" charset="0"/>
                <a:ea typeface="Microsoft Sans Serif" panose="020B0604020202020204" pitchFamily="34" charset="0"/>
                <a:cs typeface="Calibri" panose="020F0502020204030204" pitchFamily="34" charset="0"/>
              </a:rPr>
              <a:t>L’incentivo prevede contributi per l’</a:t>
            </a:r>
            <a:r>
              <a:rPr lang="it-IT" sz="1400" b="1" dirty="0">
                <a:latin typeface="Calibri" panose="020F0502020204030204" pitchFamily="34" charset="0"/>
                <a:ea typeface="Microsoft Sans Serif" panose="020B0604020202020204" pitchFamily="34" charset="0"/>
                <a:cs typeface="Calibri" panose="020F0502020204030204" pitchFamily="34" charset="0"/>
              </a:rPr>
              <a:t>acquisto</a:t>
            </a:r>
            <a:r>
              <a:rPr lang="it-IT" sz="1400" dirty="0">
                <a:latin typeface="Calibri" panose="020F0502020204030204" pitchFamily="34" charset="0"/>
                <a:ea typeface="Microsoft Sans Serif" panose="020B0604020202020204" pitchFamily="34" charset="0"/>
                <a:cs typeface="Calibri" panose="020F0502020204030204" pitchFamily="34" charset="0"/>
              </a:rPr>
              <a:t> di </a:t>
            </a:r>
            <a:r>
              <a:rPr lang="it-IT" sz="1400" b="1" dirty="0">
                <a:latin typeface="Calibri" panose="020F0502020204030204" pitchFamily="34" charset="0"/>
                <a:ea typeface="Microsoft Sans Serif" panose="020B0604020202020204" pitchFamily="34" charset="0"/>
                <a:cs typeface="Calibri" panose="020F0502020204030204" pitchFamily="34" charset="0"/>
              </a:rPr>
              <a:t>ausili, tecnologie innovative e l’adattamento del posto di lavoro</a:t>
            </a:r>
            <a:r>
              <a:rPr lang="it-IT" sz="1400" dirty="0">
                <a:latin typeface="Calibri" panose="020F0502020204030204" pitchFamily="34" charset="0"/>
                <a:ea typeface="Microsoft Sans Serif" panose="020B0604020202020204" pitchFamily="34" charset="0"/>
                <a:cs typeface="Calibri" panose="020F0502020204030204" pitchFamily="34" charset="0"/>
              </a:rPr>
              <a:t>, anche in relazione ai processi di smart-working, finalizzati a consentire l’</a:t>
            </a:r>
            <a:r>
              <a:rPr lang="it-IT" sz="1400" b="1" dirty="0">
                <a:latin typeface="Calibri" panose="020F0502020204030204" pitchFamily="34" charset="0"/>
                <a:ea typeface="Microsoft Sans Serif" panose="020B0604020202020204" pitchFamily="34" charset="0"/>
                <a:cs typeface="Calibri" panose="020F0502020204030204" pitchFamily="34" charset="0"/>
              </a:rPr>
              <a:t>inserimento</a:t>
            </a:r>
            <a:r>
              <a:rPr lang="it-IT" sz="1400" dirty="0">
                <a:latin typeface="Calibri" panose="020F0502020204030204" pitchFamily="34" charset="0"/>
                <a:ea typeface="Microsoft Sans Serif" panose="020B0604020202020204" pitchFamily="34" charset="0"/>
                <a:cs typeface="Calibri" panose="020F0502020204030204" pitchFamily="34" charset="0"/>
              </a:rPr>
              <a:t> e/o il </a:t>
            </a:r>
            <a:r>
              <a:rPr lang="it-IT" sz="1400" b="1" dirty="0">
                <a:latin typeface="Calibri" panose="020F0502020204030204" pitchFamily="34" charset="0"/>
                <a:ea typeface="Microsoft Sans Serif" panose="020B0604020202020204" pitchFamily="34" charset="0"/>
                <a:cs typeface="Calibri" panose="020F0502020204030204" pitchFamily="34" charset="0"/>
              </a:rPr>
              <a:t>mantenimento</a:t>
            </a:r>
            <a:r>
              <a:rPr lang="it-IT" sz="1400" dirty="0">
                <a:latin typeface="Calibri" panose="020F0502020204030204" pitchFamily="34" charset="0"/>
                <a:ea typeface="Microsoft Sans Serif" panose="020B0604020202020204" pitchFamily="34" charset="0"/>
                <a:cs typeface="Calibri" panose="020F0502020204030204" pitchFamily="34" charset="0"/>
              </a:rPr>
              <a:t> della persona disabile. </a:t>
            </a:r>
          </a:p>
          <a:p>
            <a:pPr algn="just"/>
            <a:endParaRPr lang="it-IT" sz="1400" dirty="0">
              <a:latin typeface="Calibri" panose="020F0502020204030204" pitchFamily="34" charset="0"/>
              <a:ea typeface="Microsoft Sans Serif" panose="020B0604020202020204" pitchFamily="34" charset="0"/>
              <a:cs typeface="Calibri" panose="020F0502020204030204" pitchFamily="34" charset="0"/>
            </a:endParaRPr>
          </a:p>
          <a:p>
            <a:pPr algn="just"/>
            <a:r>
              <a:rPr lang="it-IT" sz="1400" dirty="0">
                <a:latin typeface="Calibri" panose="020F0502020204030204" pitchFamily="34" charset="0"/>
                <a:ea typeface="Microsoft Sans Serif" panose="020B0604020202020204" pitchFamily="34" charset="0"/>
                <a:cs typeface="Calibri" panose="020F0502020204030204" pitchFamily="34" charset="0"/>
              </a:rPr>
              <a:t>Risultano ammessi i seguenti servizi: </a:t>
            </a:r>
          </a:p>
          <a:p>
            <a:pPr algn="just"/>
            <a:endParaRPr lang="it-IT" sz="1400" dirty="0">
              <a:latin typeface="Calibri" panose="020F0502020204030204" pitchFamily="34" charset="0"/>
              <a:ea typeface="Microsoft Sans Serif" panose="020B0604020202020204" pitchFamily="34" charset="0"/>
              <a:cs typeface="Calibri" panose="020F0502020204030204" pitchFamily="34" charset="0"/>
            </a:endParaRPr>
          </a:p>
          <a:p>
            <a:pPr algn="just"/>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a) Adattamento </a:t>
            </a:r>
            <a:r>
              <a:rPr lang="it-IT" sz="1400" b="1"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postazione di lavoro </a:t>
            </a:r>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(acquisto di arredi ergonomici);</a:t>
            </a:r>
          </a:p>
          <a:p>
            <a:pPr algn="just"/>
            <a:endPar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endParaRPr>
          </a:p>
          <a:p>
            <a:pPr algn="just"/>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b) Abbattimento di </a:t>
            </a:r>
            <a:r>
              <a:rPr lang="it-IT" sz="1400" b="1"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barriere architettoniche </a:t>
            </a:r>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(interventi edili, adeguamento macchinari e attrezzature di lavoro);</a:t>
            </a:r>
          </a:p>
          <a:p>
            <a:pPr algn="just"/>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 </a:t>
            </a:r>
          </a:p>
          <a:p>
            <a:pPr algn="just"/>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c) Introduzione </a:t>
            </a:r>
            <a:r>
              <a:rPr lang="it-IT" sz="1400" b="1"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tecnologie di telelavoro </a:t>
            </a:r>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(acquisto hardware/software/reti); </a:t>
            </a:r>
          </a:p>
          <a:p>
            <a:pPr algn="just"/>
            <a:endPar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endParaRPr>
          </a:p>
          <a:p>
            <a:pPr algn="just"/>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d) Introduzione di </a:t>
            </a:r>
            <a:r>
              <a:rPr lang="it-IT" sz="1400" b="1"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soluzioni tecniche </a:t>
            </a:r>
            <a:r>
              <a:rPr lang="it-IT" sz="1400" dirty="0">
                <a:solidFill>
                  <a:srgbClr val="005B9D"/>
                </a:solidFill>
                <a:latin typeface="Calibri" panose="020F0502020204030204" pitchFamily="34" charset="0"/>
                <a:ea typeface="Microsoft Sans Serif" panose="020B0604020202020204" pitchFamily="34" charset="0"/>
                <a:cs typeface="Calibri" panose="020F0502020204030204" pitchFamily="34" charset="0"/>
              </a:rPr>
              <a:t>che permettono il superamento o la riduzione delle condizioni di svantaggio.</a:t>
            </a:r>
            <a:endParaRPr lang="it-IT" sz="1400" spc="-15" dirty="0">
              <a:solidFill>
                <a:srgbClr val="005B9D"/>
              </a:solidFill>
              <a:latin typeface="Calibri" panose="020F0502020204030204" pitchFamily="34" charset="0"/>
              <a:ea typeface="Microsoft Sans Serif" panose="020B0604020202020204" pitchFamily="34" charset="0"/>
              <a:cs typeface="Calibri" panose="020F0502020204030204" pitchFamily="34" charset="0"/>
            </a:endParaRPr>
          </a:p>
        </p:txBody>
      </p:sp>
      <p:pic>
        <p:nvPicPr>
          <p:cNvPr id="8" name="object 3">
            <a:extLst>
              <a:ext uri="{FF2B5EF4-FFF2-40B4-BE49-F238E27FC236}">
                <a16:creationId xmlns:a16="http://schemas.microsoft.com/office/drawing/2014/main" id="{4A09E4F4-62CE-51C9-F43B-C41E76A97180}"/>
              </a:ext>
            </a:extLst>
          </p:cNvPr>
          <p:cNvPicPr/>
          <p:nvPr/>
        </p:nvPicPr>
        <p:blipFill>
          <a:blip r:embed="rId2" cstate="print"/>
          <a:stretch>
            <a:fillRect/>
          </a:stretch>
        </p:blipFill>
        <p:spPr>
          <a:xfrm>
            <a:off x="3962400" y="42449"/>
            <a:ext cx="5105400" cy="762001"/>
          </a:xfrm>
          <a:prstGeom prst="rect">
            <a:avLst/>
          </a:prstGeom>
        </p:spPr>
      </p:pic>
      <p:pic>
        <p:nvPicPr>
          <p:cNvPr id="14" name="object 9">
            <a:extLst>
              <a:ext uri="{FF2B5EF4-FFF2-40B4-BE49-F238E27FC236}">
                <a16:creationId xmlns:a16="http://schemas.microsoft.com/office/drawing/2014/main" id="{BDB9D324-8E76-8941-B781-560F5749D0D9}"/>
              </a:ext>
            </a:extLst>
          </p:cNvPr>
          <p:cNvPicPr/>
          <p:nvPr/>
        </p:nvPicPr>
        <p:blipFill>
          <a:blip r:embed="rId3" cstate="print"/>
          <a:stretch>
            <a:fillRect/>
          </a:stretch>
        </p:blipFill>
        <p:spPr>
          <a:xfrm>
            <a:off x="7350240" y="4654450"/>
            <a:ext cx="400049" cy="323849"/>
          </a:xfrm>
          <a:prstGeom prst="rect">
            <a:avLst/>
          </a:prstGeom>
        </p:spPr>
      </p:pic>
      <p:pic>
        <p:nvPicPr>
          <p:cNvPr id="16" name="object 10">
            <a:extLst>
              <a:ext uri="{FF2B5EF4-FFF2-40B4-BE49-F238E27FC236}">
                <a16:creationId xmlns:a16="http://schemas.microsoft.com/office/drawing/2014/main" id="{4F58CE98-0C9B-1E43-C086-D0AA2E77AE96}"/>
              </a:ext>
            </a:extLst>
          </p:cNvPr>
          <p:cNvPicPr/>
          <p:nvPr/>
        </p:nvPicPr>
        <p:blipFill>
          <a:blip r:embed="rId4" cstate="print"/>
          <a:stretch>
            <a:fillRect/>
          </a:stretch>
        </p:blipFill>
        <p:spPr>
          <a:xfrm>
            <a:off x="7924800" y="4654450"/>
            <a:ext cx="942974" cy="333374"/>
          </a:xfrm>
          <a:prstGeom prst="rect">
            <a:avLst/>
          </a:prstGeom>
        </p:spPr>
      </p:pic>
      <p:pic>
        <p:nvPicPr>
          <p:cNvPr id="6" name="Immagine 5">
            <a:extLst>
              <a:ext uri="{FF2B5EF4-FFF2-40B4-BE49-F238E27FC236}">
                <a16:creationId xmlns:a16="http://schemas.microsoft.com/office/drawing/2014/main" id="{D1342698-25D8-7AF4-1072-858679CD82B6}"/>
              </a:ext>
            </a:extLst>
          </p:cNvPr>
          <p:cNvPicPr>
            <a:picLocks noChangeAspect="1"/>
          </p:cNvPicPr>
          <p:nvPr/>
        </p:nvPicPr>
        <p:blipFill>
          <a:blip r:embed="rId5"/>
          <a:stretch>
            <a:fillRect/>
          </a:stretch>
        </p:blipFill>
        <p:spPr>
          <a:xfrm>
            <a:off x="0" y="4654450"/>
            <a:ext cx="4804064" cy="508166"/>
          </a:xfrm>
          <a:prstGeom prst="rect">
            <a:avLst/>
          </a:prstGeom>
        </p:spPr>
      </p:pic>
    </p:spTree>
    <p:extLst>
      <p:ext uri="{BB962C8B-B14F-4D97-AF65-F5344CB8AC3E}">
        <p14:creationId xmlns:p14="http://schemas.microsoft.com/office/powerpoint/2010/main" val="181591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216381" y="319968"/>
            <a:ext cx="4927618" cy="904874"/>
          </a:xfrm>
          <a:prstGeom prst="rect">
            <a:avLst/>
          </a:prstGeom>
        </p:spPr>
      </p:pic>
      <p:pic>
        <p:nvPicPr>
          <p:cNvPr id="4" name="object 4"/>
          <p:cNvPicPr/>
          <p:nvPr/>
        </p:nvPicPr>
        <p:blipFill>
          <a:blip r:embed="rId4" cstate="print"/>
          <a:stretch>
            <a:fillRect/>
          </a:stretch>
        </p:blipFill>
        <p:spPr>
          <a:xfrm>
            <a:off x="7350240" y="4654453"/>
            <a:ext cx="400049" cy="323849"/>
          </a:xfrm>
          <a:prstGeom prst="rect">
            <a:avLst/>
          </a:prstGeom>
        </p:spPr>
      </p:pic>
      <p:pic>
        <p:nvPicPr>
          <p:cNvPr id="5" name="object 5"/>
          <p:cNvPicPr/>
          <p:nvPr/>
        </p:nvPicPr>
        <p:blipFill>
          <a:blip r:embed="rId5" cstate="print"/>
          <a:stretch>
            <a:fillRect/>
          </a:stretch>
        </p:blipFill>
        <p:spPr>
          <a:xfrm>
            <a:off x="7943798" y="4640410"/>
            <a:ext cx="942974" cy="333374"/>
          </a:xfrm>
          <a:prstGeom prst="rect">
            <a:avLst/>
          </a:prstGeom>
        </p:spPr>
      </p:pic>
      <p:sp>
        <p:nvSpPr>
          <p:cNvPr id="6" name="object 6"/>
          <p:cNvSpPr txBox="1"/>
          <p:nvPr/>
        </p:nvSpPr>
        <p:spPr>
          <a:xfrm>
            <a:off x="304800" y="1138530"/>
            <a:ext cx="7245464" cy="658514"/>
          </a:xfrm>
          <a:prstGeom prst="rect">
            <a:avLst/>
          </a:prstGeom>
        </p:spPr>
        <p:txBody>
          <a:bodyPr vert="horz" wrap="square" lIns="0" tIns="12065" rIns="0" bIns="0" rtlCol="0">
            <a:spAutoFit/>
          </a:bodyPr>
          <a:lstStyle/>
          <a:p>
            <a:pPr algn="just"/>
            <a:endParaRPr lang="it-IT"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1400" dirty="0">
                <a:latin typeface="Calibri" panose="020F0502020204030204" pitchFamily="34" charset="0"/>
                <a:ea typeface="Microsoft Sans Serif" panose="020B0604020202020204" pitchFamily="34" charset="0"/>
                <a:cs typeface="Calibri" panose="020F0502020204030204" pitchFamily="34" charset="0"/>
              </a:rPr>
              <a:t>Il contributo sarà erogato per le spese sostenute in relazione all'acquisto di ausili e per l'adattamento del posto di lavoro </a:t>
            </a:r>
            <a:r>
              <a:rPr lang="it-IT" sz="1400" b="1" dirty="0">
                <a:latin typeface="Calibri" panose="020F0502020204030204" pitchFamily="34" charset="0"/>
                <a:ea typeface="Microsoft Sans Serif" panose="020B0604020202020204" pitchFamily="34" charset="0"/>
                <a:cs typeface="Calibri" panose="020F0502020204030204" pitchFamily="34" charset="0"/>
              </a:rPr>
              <a:t>per l'80% del costo sostenuto</a:t>
            </a:r>
            <a:r>
              <a:rPr lang="it-IT" sz="1400" dirty="0">
                <a:latin typeface="Calibri" panose="020F0502020204030204" pitchFamily="34" charset="0"/>
                <a:ea typeface="Microsoft Sans Serif" panose="020B0604020202020204" pitchFamily="34" charset="0"/>
                <a:cs typeface="Calibri" panose="020F0502020204030204" pitchFamily="34" charset="0"/>
              </a:rPr>
              <a:t>, entro i massimali evidenziati:</a:t>
            </a:r>
            <a:endParaRPr lang="it-IT" altLang="it-IT" sz="1400" dirty="0">
              <a:latin typeface="Calibri" panose="020F0502020204030204" pitchFamily="34" charset="0"/>
              <a:ea typeface="Microsoft Sans Serif" panose="020B0604020202020204" pitchFamily="34" charset="0"/>
              <a:cs typeface="Calibri" panose="020F0502020204030204" pitchFamily="34"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1998409851"/>
              </p:ext>
            </p:extLst>
          </p:nvPr>
        </p:nvGraphicFramePr>
        <p:xfrm>
          <a:off x="350602" y="2260879"/>
          <a:ext cx="5408848" cy="1545630"/>
        </p:xfrm>
        <a:graphic>
          <a:graphicData uri="http://schemas.openxmlformats.org/drawingml/2006/table">
            <a:tbl>
              <a:tblPr firstRow="1" bandRow="1">
                <a:tableStyleId>{2D5ABB26-0587-4C30-8999-92F81FD0307C}</a:tableStyleId>
              </a:tblPr>
              <a:tblGrid>
                <a:gridCol w="2641332">
                  <a:extLst>
                    <a:ext uri="{9D8B030D-6E8A-4147-A177-3AD203B41FA5}">
                      <a16:colId xmlns:a16="http://schemas.microsoft.com/office/drawing/2014/main" val="20000"/>
                    </a:ext>
                  </a:extLst>
                </a:gridCol>
                <a:gridCol w="2767516">
                  <a:extLst>
                    <a:ext uri="{9D8B030D-6E8A-4147-A177-3AD203B41FA5}">
                      <a16:colId xmlns:a16="http://schemas.microsoft.com/office/drawing/2014/main" val="20001"/>
                    </a:ext>
                  </a:extLst>
                </a:gridCol>
              </a:tblGrid>
              <a:tr h="437586">
                <a:tc>
                  <a:txBody>
                    <a:bodyPr/>
                    <a:lstStyle/>
                    <a:p>
                      <a:pPr marR="23495" algn="ctr">
                        <a:lnSpc>
                          <a:spcPct val="100000"/>
                        </a:lnSpc>
                        <a:spcBef>
                          <a:spcPts val="1135"/>
                        </a:spcBef>
                      </a:pPr>
                      <a:r>
                        <a:rPr lang="it-IT" sz="1000" b="1" dirty="0">
                          <a:solidFill>
                            <a:srgbClr val="FFFFFF"/>
                          </a:solidFill>
                          <a:latin typeface="Calibri" panose="020F0502020204030204" pitchFamily="34" charset="0"/>
                          <a:cs typeface="Calibri" panose="020F0502020204030204" pitchFamily="34" charset="0"/>
                        </a:rPr>
                        <a:t>Tipologia di rapporto</a:t>
                      </a:r>
                      <a:endParaRPr sz="1000" dirty="0">
                        <a:latin typeface="Calibri" panose="020F0502020204030204" pitchFamily="34" charset="0"/>
                        <a:cs typeface="Calibri" panose="020F0502020204030204" pitchFamily="34" charset="0"/>
                      </a:endParaRPr>
                    </a:p>
                  </a:txBody>
                  <a:tcPr marL="0" marR="0" marT="144145" marB="0">
                    <a:lnR w="76200">
                      <a:solidFill>
                        <a:srgbClr val="FFFFFF"/>
                      </a:solidFill>
                      <a:prstDash val="solid"/>
                    </a:lnR>
                    <a:lnB w="76200">
                      <a:solidFill>
                        <a:srgbClr val="FFFFFF"/>
                      </a:solidFill>
                      <a:prstDash val="solid"/>
                    </a:lnB>
                    <a:solidFill>
                      <a:srgbClr val="005B9D"/>
                    </a:solidFill>
                  </a:tcPr>
                </a:tc>
                <a:tc>
                  <a:txBody>
                    <a:bodyPr/>
                    <a:lstStyle/>
                    <a:p>
                      <a:pPr marL="30480" algn="ctr">
                        <a:lnSpc>
                          <a:spcPct val="100000"/>
                        </a:lnSpc>
                        <a:spcBef>
                          <a:spcPts val="1135"/>
                        </a:spcBef>
                      </a:pPr>
                      <a:r>
                        <a:rPr sz="1000" b="1" dirty="0">
                          <a:solidFill>
                            <a:srgbClr val="FFFFFF"/>
                          </a:solidFill>
                          <a:latin typeface="Calibri" panose="020F0502020204030204" pitchFamily="34" charset="0"/>
                          <a:cs typeface="Calibri" panose="020F0502020204030204" pitchFamily="34" charset="0"/>
                        </a:rPr>
                        <a:t>Contributo</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massimo</a:t>
                      </a:r>
                      <a:endParaRPr sz="1000">
                        <a:latin typeface="Calibri" panose="020F0502020204030204" pitchFamily="34" charset="0"/>
                        <a:cs typeface="Calibri" panose="020F0502020204030204" pitchFamily="34" charset="0"/>
                      </a:endParaRPr>
                    </a:p>
                  </a:txBody>
                  <a:tcPr marL="0" marR="0" marT="144145" marB="0">
                    <a:lnL w="76200" cap="flat" cmpd="sng" algn="ctr">
                      <a:solidFill>
                        <a:srgbClr val="FFFFFF"/>
                      </a:solidFill>
                      <a:prstDash val="solid"/>
                      <a:round/>
                      <a:headEnd type="none" w="med" len="med"/>
                      <a:tailEnd type="none" w="med" len="med"/>
                    </a:lnL>
                    <a:lnB w="76200" cap="flat" cmpd="sng" algn="ctr">
                      <a:solidFill>
                        <a:srgbClr val="FFFFFF"/>
                      </a:solidFill>
                      <a:prstDash val="solid"/>
                      <a:round/>
                      <a:headEnd type="none" w="med" len="med"/>
                      <a:tailEnd type="none" w="med" len="med"/>
                    </a:lnB>
                    <a:solidFill>
                      <a:srgbClr val="005B9D"/>
                    </a:solidFill>
                  </a:tcPr>
                </a:tc>
                <a:extLst>
                  <a:ext uri="{0D108BD9-81ED-4DB2-BD59-A6C34878D82A}">
                    <a16:rowId xmlns:a16="http://schemas.microsoft.com/office/drawing/2014/main" val="10000"/>
                  </a:ext>
                </a:extLst>
              </a:tr>
              <a:tr h="369348">
                <a:tc>
                  <a:txBody>
                    <a:bodyPr/>
                    <a:lstStyle/>
                    <a:p>
                      <a:pPr marR="23495" algn="ctr">
                        <a:lnSpc>
                          <a:spcPct val="100000"/>
                        </a:lnSpc>
                        <a:spcBef>
                          <a:spcPts val="1019"/>
                        </a:spcBef>
                      </a:pPr>
                      <a:r>
                        <a:rPr lang="it-IT" sz="1000" b="1" spc="-20" dirty="0">
                          <a:solidFill>
                            <a:srgbClr val="FFFFFF"/>
                          </a:solidFill>
                          <a:latin typeface="Calibri" panose="020F0502020204030204" pitchFamily="34" charset="0"/>
                          <a:cs typeface="Calibri" panose="020F0502020204030204" pitchFamily="34" charset="0"/>
                        </a:rPr>
                        <a:t>Attivazione tirocinio</a:t>
                      </a:r>
                      <a:r>
                        <a:rPr lang="it-IT" altLang="it-IT" sz="1000" b="1" spc="-20" dirty="0">
                          <a:solidFill>
                            <a:srgbClr val="FFFFFF"/>
                          </a:solidFill>
                          <a:latin typeface="Calibri" panose="020F0502020204030204" pitchFamily="34" charset="0"/>
                          <a:ea typeface="+mn-ea"/>
                          <a:cs typeface="Calibri" panose="020F0502020204030204" pitchFamily="34" charset="0"/>
                        </a:rPr>
                        <a:t> &gt;= 6 mesi</a:t>
                      </a:r>
                      <a:r>
                        <a:rPr lang="it-IT" sz="1000" b="1" spc="-20" dirty="0">
                          <a:solidFill>
                            <a:srgbClr val="FFFFFF"/>
                          </a:solidFill>
                          <a:latin typeface="Calibri" panose="020F0502020204030204" pitchFamily="34" charset="0"/>
                          <a:ea typeface="+mn-ea"/>
                          <a:cs typeface="Calibri" panose="020F0502020204030204" pitchFamily="34" charset="0"/>
                        </a:rPr>
                        <a:t> </a:t>
                      </a:r>
                      <a:endParaRPr sz="1000" b="1" spc="-20" dirty="0">
                        <a:solidFill>
                          <a:srgbClr val="FFFFFF"/>
                        </a:solidFill>
                        <a:latin typeface="Calibri" panose="020F0502020204030204" pitchFamily="34" charset="0"/>
                        <a:ea typeface="+mn-ea"/>
                        <a:cs typeface="Calibri" panose="020F0502020204030204" pitchFamily="34" charset="0"/>
                      </a:endParaRP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lang="it-IT" sz="1000" b="1" dirty="0">
                          <a:solidFill>
                            <a:srgbClr val="0462C1"/>
                          </a:solidFill>
                          <a:latin typeface="Calibri" panose="020F0502020204030204" pitchFamily="34" charset="0"/>
                          <a:cs typeface="Calibri" panose="020F0502020204030204" pitchFamily="34" charset="0"/>
                        </a:rPr>
                        <a:t>2</a:t>
                      </a:r>
                      <a:r>
                        <a:rPr sz="1000" b="1" dirty="0">
                          <a:solidFill>
                            <a:srgbClr val="0462C1"/>
                          </a:solidFill>
                          <a:latin typeface="Calibri" panose="020F0502020204030204" pitchFamily="34" charset="0"/>
                          <a:cs typeface="Calibri" panose="020F0502020204030204" pitchFamily="34" charset="0"/>
                        </a:rPr>
                        <a:t>.000,00</a:t>
                      </a:r>
                      <a:r>
                        <a:rPr sz="1000" b="1" spc="-70" dirty="0">
                          <a:solidFill>
                            <a:srgbClr val="0462C1"/>
                          </a:solidFill>
                          <a:latin typeface="Calibri" panose="020F0502020204030204" pitchFamily="34" charset="0"/>
                          <a:cs typeface="Calibri" panose="020F0502020204030204" pitchFamily="34" charset="0"/>
                        </a:rPr>
                        <a:t> </a:t>
                      </a:r>
                      <a:r>
                        <a:rPr sz="1000" b="1" dirty="0">
                          <a:solidFill>
                            <a:srgbClr val="0462C1"/>
                          </a:solidFill>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29539" marB="0">
                    <a:lnL w="76200" cap="flat" cmpd="sng" algn="ctr">
                      <a:solidFill>
                        <a:srgbClr val="FFFFFF"/>
                      </a:solidFill>
                      <a:prstDash val="solid"/>
                      <a:round/>
                      <a:headEnd type="none" w="med" len="med"/>
                      <a:tailEnd type="none" w="med" len="med"/>
                    </a:lnL>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E3E7FF"/>
                    </a:solidFill>
                  </a:tcPr>
                </a:tc>
                <a:extLst>
                  <a:ext uri="{0D108BD9-81ED-4DB2-BD59-A6C34878D82A}">
                    <a16:rowId xmlns:a16="http://schemas.microsoft.com/office/drawing/2014/main" val="10001"/>
                  </a:ext>
                </a:extLst>
              </a:tr>
              <a:tr h="369348">
                <a:tc>
                  <a:txBody>
                    <a:bodyPr/>
                    <a:lstStyle/>
                    <a:p>
                      <a:pPr algn="ctr"/>
                      <a:r>
                        <a:rPr lang="it-IT" altLang="it-IT" sz="1000" b="1" spc="-20" dirty="0">
                          <a:solidFill>
                            <a:srgbClr val="FFFFFF"/>
                          </a:solidFill>
                          <a:latin typeface="Calibri" panose="020F0502020204030204" pitchFamily="34" charset="0"/>
                          <a:ea typeface="+mn-ea"/>
                          <a:cs typeface="Calibri" panose="020F0502020204030204" pitchFamily="34" charset="0"/>
                        </a:rPr>
                        <a:t>Dipendente tempo determinato 6-12 mesi</a:t>
                      </a: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lang="it-IT" sz="1000" b="1" dirty="0">
                          <a:solidFill>
                            <a:srgbClr val="0462C1"/>
                          </a:solidFill>
                          <a:latin typeface="Calibri" panose="020F0502020204030204" pitchFamily="34" charset="0"/>
                          <a:cs typeface="Calibri" panose="020F0502020204030204" pitchFamily="34" charset="0"/>
                        </a:rPr>
                        <a:t>5</a:t>
                      </a:r>
                      <a:r>
                        <a:rPr sz="1000" b="1" dirty="0">
                          <a:solidFill>
                            <a:srgbClr val="0462C1"/>
                          </a:solidFill>
                          <a:latin typeface="Calibri" panose="020F0502020204030204" pitchFamily="34" charset="0"/>
                          <a:cs typeface="Calibri" panose="020F0502020204030204" pitchFamily="34" charset="0"/>
                        </a:rPr>
                        <a:t>.</a:t>
                      </a:r>
                      <a:r>
                        <a:rPr lang="it-IT" sz="1000" b="1" dirty="0">
                          <a:solidFill>
                            <a:srgbClr val="0462C1"/>
                          </a:solidFill>
                          <a:latin typeface="Calibri" panose="020F0502020204030204" pitchFamily="34" charset="0"/>
                          <a:cs typeface="Calibri" panose="020F0502020204030204" pitchFamily="34" charset="0"/>
                        </a:rPr>
                        <a:t>0</a:t>
                      </a:r>
                      <a:r>
                        <a:rPr sz="1000" b="1" dirty="0">
                          <a:solidFill>
                            <a:srgbClr val="0462C1"/>
                          </a:solidFill>
                          <a:latin typeface="Calibri" panose="020F0502020204030204" pitchFamily="34" charset="0"/>
                          <a:cs typeface="Calibri" panose="020F0502020204030204" pitchFamily="34" charset="0"/>
                        </a:rPr>
                        <a:t>00,00</a:t>
                      </a:r>
                      <a:r>
                        <a:rPr sz="1000" b="1" spc="-70" dirty="0">
                          <a:solidFill>
                            <a:srgbClr val="0462C1"/>
                          </a:solidFill>
                          <a:latin typeface="Calibri" panose="020F0502020204030204" pitchFamily="34" charset="0"/>
                          <a:cs typeface="Calibri" panose="020F0502020204030204" pitchFamily="34" charset="0"/>
                        </a:rPr>
                        <a:t> </a:t>
                      </a:r>
                      <a:r>
                        <a:rPr sz="1000" b="1" dirty="0">
                          <a:solidFill>
                            <a:srgbClr val="0462C1"/>
                          </a:solidFill>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29539" marB="0">
                    <a:lnL w="76200" cap="flat" cmpd="sng" algn="ctr">
                      <a:solidFill>
                        <a:srgbClr val="FFFFFF"/>
                      </a:solidFill>
                      <a:prstDash val="solid"/>
                      <a:round/>
                      <a:headEnd type="none" w="med" len="med"/>
                      <a:tailEnd type="none" w="med" len="med"/>
                    </a:lnL>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E3E7FF"/>
                    </a:solidFill>
                  </a:tcPr>
                </a:tc>
                <a:extLst>
                  <a:ext uri="{0D108BD9-81ED-4DB2-BD59-A6C34878D82A}">
                    <a16:rowId xmlns:a16="http://schemas.microsoft.com/office/drawing/2014/main" val="10002"/>
                  </a:ext>
                </a:extLst>
              </a:tr>
              <a:tr h="369348">
                <a:tc>
                  <a:txBody>
                    <a:bodyPr/>
                    <a:lstStyle/>
                    <a:p>
                      <a:pPr marL="0" algn="ctr"/>
                      <a:r>
                        <a:rPr lang="it-IT" altLang="it-IT" sz="1000" b="1" spc="-20" dirty="0">
                          <a:solidFill>
                            <a:srgbClr val="FFFFFF"/>
                          </a:solidFill>
                          <a:latin typeface="Calibri" panose="020F0502020204030204" pitchFamily="34" charset="0"/>
                          <a:ea typeface="+mn-ea"/>
                          <a:cs typeface="Calibri" panose="020F0502020204030204" pitchFamily="34" charset="0"/>
                        </a:rPr>
                        <a:t>Dipendente tempo indeterminato o apprendistato</a:t>
                      </a: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sz="1000" b="1" dirty="0">
                          <a:solidFill>
                            <a:srgbClr val="0462C1"/>
                          </a:solidFill>
                          <a:latin typeface="Calibri" panose="020F0502020204030204" pitchFamily="34" charset="0"/>
                          <a:ea typeface="+mn-ea"/>
                          <a:cs typeface="Calibri" panose="020F0502020204030204" pitchFamily="34" charset="0"/>
                        </a:rPr>
                        <a:t>10.000,00 €</a:t>
                      </a:r>
                    </a:p>
                  </a:txBody>
                  <a:tcPr marL="0" marR="0" marT="129539" marB="0">
                    <a:lnL w="76200" cap="flat" cmpd="sng" algn="ctr">
                      <a:solidFill>
                        <a:srgbClr val="FFFFFF"/>
                      </a:solidFill>
                      <a:prstDash val="solid"/>
                      <a:round/>
                      <a:headEnd type="none" w="med" len="med"/>
                      <a:tailEnd type="none" w="med" len="med"/>
                    </a:lnL>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E3E7FF"/>
                    </a:solidFill>
                  </a:tcPr>
                </a:tc>
                <a:extLst>
                  <a:ext uri="{0D108BD9-81ED-4DB2-BD59-A6C34878D82A}">
                    <a16:rowId xmlns:a16="http://schemas.microsoft.com/office/drawing/2014/main" val="10003"/>
                  </a:ext>
                </a:extLst>
              </a:tr>
            </a:tbl>
          </a:graphicData>
        </a:graphic>
      </p:graphicFrame>
      <p:sp>
        <p:nvSpPr>
          <p:cNvPr id="8" name="object 8"/>
          <p:cNvSpPr txBox="1">
            <a:spLocks noGrp="1"/>
          </p:cNvSpPr>
          <p:nvPr>
            <p:ph type="title"/>
          </p:nvPr>
        </p:nvSpPr>
        <p:spPr>
          <a:xfrm>
            <a:off x="426801" y="400423"/>
            <a:ext cx="8640999" cy="754694"/>
          </a:xfrm>
          <a:prstGeom prst="rect">
            <a:avLst/>
          </a:prstGeom>
        </p:spPr>
        <p:txBody>
          <a:bodyPr vert="horz" wrap="square" lIns="0" tIns="1587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effectLst/>
                <a:uLnTx/>
                <a:uFillTx/>
                <a:latin typeface="Trebuchet MS" panose="020B0603020202020204" pitchFamily="34" charset="0"/>
                <a:ea typeface="+mn-ea"/>
                <a:cs typeface="+mn-cs"/>
              </a:rPr>
              <a:t>Linea E – Contributi acquisto ausili e adattamento posto lavoro</a:t>
            </a:r>
          </a:p>
        </p:txBody>
      </p:sp>
      <p:pic>
        <p:nvPicPr>
          <p:cNvPr id="10" name="Immagine 9" descr="Immagine che contiene testo, grafica vettoriale&#10;&#10;Descrizione generata automaticamente">
            <a:extLst>
              <a:ext uri="{FF2B5EF4-FFF2-40B4-BE49-F238E27FC236}">
                <a16:creationId xmlns:a16="http://schemas.microsoft.com/office/drawing/2014/main" id="{63DDCC37-3C89-4518-D889-E22833B96E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5757" y="2474114"/>
            <a:ext cx="2289064" cy="1386673"/>
          </a:xfrm>
          <a:prstGeom prst="rect">
            <a:avLst/>
          </a:prstGeom>
        </p:spPr>
      </p:pic>
      <p:pic>
        <p:nvPicPr>
          <p:cNvPr id="13" name="Immagine 12">
            <a:extLst>
              <a:ext uri="{FF2B5EF4-FFF2-40B4-BE49-F238E27FC236}">
                <a16:creationId xmlns:a16="http://schemas.microsoft.com/office/drawing/2014/main" id="{58D9EE07-B030-92B3-6BFC-EC70820CD2D9}"/>
              </a:ext>
            </a:extLst>
          </p:cNvPr>
          <p:cNvPicPr>
            <a:picLocks noChangeAspect="1"/>
          </p:cNvPicPr>
          <p:nvPr/>
        </p:nvPicPr>
        <p:blipFill>
          <a:blip r:embed="rId7"/>
          <a:stretch>
            <a:fillRect/>
          </a:stretch>
        </p:blipFill>
        <p:spPr>
          <a:xfrm>
            <a:off x="0" y="4476750"/>
            <a:ext cx="5867400" cy="599788"/>
          </a:xfrm>
          <a:prstGeom prst="rect">
            <a:avLst/>
          </a:prstGeom>
        </p:spPr>
      </p:pic>
    </p:spTree>
    <p:extLst>
      <p:ext uri="{BB962C8B-B14F-4D97-AF65-F5344CB8AC3E}">
        <p14:creationId xmlns:p14="http://schemas.microsoft.com/office/powerpoint/2010/main" val="148949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9CAF-0D2D-CB11-CCB9-4ECD62B7F0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40A0AB-F0D0-4E58-8B1E-A3E8A95E0CC5}"/>
              </a:ext>
            </a:extLst>
          </p:cNvPr>
          <p:cNvSpPr txBox="1">
            <a:spLocks noGrp="1"/>
          </p:cNvSpPr>
          <p:nvPr>
            <p:ph type="title"/>
          </p:nvPr>
        </p:nvSpPr>
        <p:spPr>
          <a:xfrm>
            <a:off x="381000" y="179229"/>
            <a:ext cx="8839200" cy="385362"/>
          </a:xfrm>
          <a:prstGeom prst="rect">
            <a:avLst/>
          </a:prstGeom>
        </p:spPr>
        <p:txBody>
          <a:bodyPr vert="horz" wrap="square" lIns="0" tIns="15875" rIns="0" bIns="0" rtlCol="0">
            <a:spAutoFit/>
          </a:bodyPr>
          <a:lstStyle/>
          <a:p>
            <a:pPr marL="12700">
              <a:lnSpc>
                <a:spcPct val="100000"/>
              </a:lnSpc>
              <a:spcBef>
                <a:spcPts val="125"/>
              </a:spcBef>
            </a:pPr>
            <a:r>
              <a:rPr lang="it-IT" sz="2400" dirty="0">
                <a:latin typeface="Trebuchet MS" panose="020B0603020202020204" pitchFamily="34" charset="0"/>
              </a:rPr>
              <a:t>Linea E – Esempi obiettivi di interventi approvati </a:t>
            </a:r>
            <a:endParaRPr sz="2400" dirty="0">
              <a:latin typeface="+mn-lt"/>
              <a:cs typeface="Trebuchet MS"/>
            </a:endParaRPr>
          </a:p>
        </p:txBody>
      </p:sp>
      <p:pic>
        <p:nvPicPr>
          <p:cNvPr id="4" name="object 4">
            <a:extLst>
              <a:ext uri="{FF2B5EF4-FFF2-40B4-BE49-F238E27FC236}">
                <a16:creationId xmlns:a16="http://schemas.microsoft.com/office/drawing/2014/main" id="{9F0B0A23-1D8A-1C14-E615-CEAF25D1CA06}"/>
              </a:ext>
            </a:extLst>
          </p:cNvPr>
          <p:cNvPicPr/>
          <p:nvPr/>
        </p:nvPicPr>
        <p:blipFill>
          <a:blip r:embed="rId2" cstate="print"/>
          <a:stretch>
            <a:fillRect/>
          </a:stretch>
        </p:blipFill>
        <p:spPr>
          <a:xfrm>
            <a:off x="0" y="4383922"/>
            <a:ext cx="6641220" cy="759577"/>
          </a:xfrm>
          <a:prstGeom prst="rect">
            <a:avLst/>
          </a:prstGeom>
        </p:spPr>
      </p:pic>
      <p:pic>
        <p:nvPicPr>
          <p:cNvPr id="6" name="object 6">
            <a:extLst>
              <a:ext uri="{FF2B5EF4-FFF2-40B4-BE49-F238E27FC236}">
                <a16:creationId xmlns:a16="http://schemas.microsoft.com/office/drawing/2014/main" id="{1B72076B-8BF0-6EAE-36BA-27E47D9D203D}"/>
              </a:ext>
            </a:extLst>
          </p:cNvPr>
          <p:cNvPicPr/>
          <p:nvPr/>
        </p:nvPicPr>
        <p:blipFill>
          <a:blip r:embed="rId3" cstate="print"/>
          <a:stretch>
            <a:fillRect/>
          </a:stretch>
        </p:blipFill>
        <p:spPr>
          <a:xfrm>
            <a:off x="6858000" y="4739084"/>
            <a:ext cx="942974" cy="333374"/>
          </a:xfrm>
          <a:prstGeom prst="rect">
            <a:avLst/>
          </a:prstGeom>
        </p:spPr>
      </p:pic>
      <p:pic>
        <p:nvPicPr>
          <p:cNvPr id="7" name="object 7">
            <a:extLst>
              <a:ext uri="{FF2B5EF4-FFF2-40B4-BE49-F238E27FC236}">
                <a16:creationId xmlns:a16="http://schemas.microsoft.com/office/drawing/2014/main" id="{0E2F0FB1-C609-B6D9-57CB-85585FFDB60D}"/>
              </a:ext>
            </a:extLst>
          </p:cNvPr>
          <p:cNvPicPr/>
          <p:nvPr/>
        </p:nvPicPr>
        <p:blipFill>
          <a:blip r:embed="rId4" cstate="print"/>
          <a:stretch>
            <a:fillRect/>
          </a:stretch>
        </p:blipFill>
        <p:spPr>
          <a:xfrm>
            <a:off x="1179466" y="2786974"/>
            <a:ext cx="2286705" cy="1600200"/>
          </a:xfrm>
          <a:prstGeom prst="rect">
            <a:avLst/>
          </a:prstGeom>
        </p:spPr>
      </p:pic>
      <p:pic>
        <p:nvPicPr>
          <p:cNvPr id="9" name="Immagine 8" descr="Immagine che contiene testo, schermata, Carattere, documento">
            <a:extLst>
              <a:ext uri="{FF2B5EF4-FFF2-40B4-BE49-F238E27FC236}">
                <a16:creationId xmlns:a16="http://schemas.microsoft.com/office/drawing/2014/main" id="{EC7A9E5A-5B45-3964-66A4-41EB4C522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54471"/>
            <a:ext cx="4732292" cy="3352800"/>
          </a:xfrm>
          <a:prstGeom prst="rect">
            <a:avLst/>
          </a:prstGeom>
        </p:spPr>
      </p:pic>
      <p:pic>
        <p:nvPicPr>
          <p:cNvPr id="11" name="Immagine 10" descr="Immagine che contiene testo, schermata, Carattere, linea&#10;&#10;Il contenuto generato dall'IA potrebbe non essere corretto.">
            <a:extLst>
              <a:ext uri="{FF2B5EF4-FFF2-40B4-BE49-F238E27FC236}">
                <a16:creationId xmlns:a16="http://schemas.microsoft.com/office/drawing/2014/main" id="{F4A9E12A-7DBB-2219-9D78-42A7DC4E9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98" y="978521"/>
            <a:ext cx="4122692" cy="1600199"/>
          </a:xfrm>
          <a:prstGeom prst="rect">
            <a:avLst/>
          </a:prstGeom>
        </p:spPr>
      </p:pic>
    </p:spTree>
    <p:extLst>
      <p:ext uri="{BB962C8B-B14F-4D97-AF65-F5344CB8AC3E}">
        <p14:creationId xmlns:p14="http://schemas.microsoft.com/office/powerpoint/2010/main" val="3546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014C-E4F8-CEFA-E39F-17F587A64782}"/>
            </a:ext>
          </a:extLst>
        </p:cNvPr>
        <p:cNvGrpSpPr/>
        <p:nvPr/>
      </p:nvGrpSpPr>
      <p:grpSpPr>
        <a:xfrm>
          <a:off x="0" y="0"/>
          <a:ext cx="0" cy="0"/>
          <a:chOff x="0" y="0"/>
          <a:chExt cx="0" cy="0"/>
        </a:xfrm>
      </p:grpSpPr>
      <p:sp>
        <p:nvSpPr>
          <p:cNvPr id="5" name="CasellaDiTesto 15">
            <a:extLst>
              <a:ext uri="{FF2B5EF4-FFF2-40B4-BE49-F238E27FC236}">
                <a16:creationId xmlns:a16="http://schemas.microsoft.com/office/drawing/2014/main" id="{53EC0B38-EA30-2E5B-4962-E8088A85DD7C}"/>
              </a:ext>
            </a:extLst>
          </p:cNvPr>
          <p:cNvSpPr txBox="1">
            <a:spLocks noChangeArrowheads="1"/>
          </p:cNvSpPr>
          <p:nvPr/>
        </p:nvSpPr>
        <p:spPr bwMode="auto">
          <a:xfrm>
            <a:off x="392989" y="835441"/>
            <a:ext cx="5829229" cy="478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algn="just">
              <a:lnSpc>
                <a:spcPct val="150000"/>
              </a:lnSpc>
              <a:spcBef>
                <a:spcPts val="600"/>
              </a:spcBef>
            </a:pPr>
            <a:endParaRPr lang="it-IT" sz="1400" dirty="0">
              <a:latin typeface="+mn-lt"/>
              <a:ea typeface="MS PGothic"/>
              <a:cs typeface="Calibri"/>
            </a:endParaRPr>
          </a:p>
          <a:p>
            <a:pPr algn="just">
              <a:lnSpc>
                <a:spcPct val="150000"/>
              </a:lnSpc>
              <a:spcBef>
                <a:spcPts val="600"/>
              </a:spcBef>
            </a:pPr>
            <a:r>
              <a:rPr lang="it-IT" sz="1400" dirty="0">
                <a:latin typeface="+mn-lt"/>
                <a:ea typeface="MS PGothic"/>
                <a:cs typeface="Calibri"/>
              </a:rPr>
              <a:t>Un’azienda </a:t>
            </a:r>
            <a:r>
              <a:rPr lang="it-IT" sz="1400" dirty="0">
                <a:ea typeface="MS PGothic"/>
                <a:cs typeface="Calibri"/>
              </a:rPr>
              <a:t>dai 36 ai 50 </a:t>
            </a:r>
            <a:r>
              <a:rPr lang="it-IT" sz="1400" dirty="0">
                <a:latin typeface="+mn-lt"/>
                <a:ea typeface="MS PGothic"/>
                <a:cs typeface="Calibri"/>
              </a:rPr>
              <a:t>dipendenti</a:t>
            </a:r>
            <a:r>
              <a:rPr lang="it-IT" sz="1400" spc="-15" dirty="0">
                <a:cs typeface="Microsoft Sans Serif"/>
              </a:rPr>
              <a:t> avvia un tirocinio di una persona con disabilità con meno di 50 anni, il tirocinio ha un esito positivo, segue quindi un’assunzione a tempo determinato per 12 mesi a 30 h/w. Risulta opportuno  coinvolgere il contesto di lavoro e i nuovi colleghi, poiché con l’assunzione è previsto un ampliamento della mansione e l’adattamento del posto di lavoro. </a:t>
            </a:r>
          </a:p>
          <a:p>
            <a:pPr algn="ctr">
              <a:lnSpc>
                <a:spcPct val="150000"/>
              </a:lnSpc>
              <a:spcBef>
                <a:spcPts val="600"/>
              </a:spcBef>
            </a:pPr>
            <a:endParaRPr lang="it-IT" sz="1400" b="1" spc="-15" dirty="0">
              <a:cs typeface="Microsoft Sans Serif"/>
            </a:endParaRPr>
          </a:p>
          <a:p>
            <a:pPr algn="ctr">
              <a:lnSpc>
                <a:spcPct val="150000"/>
              </a:lnSpc>
              <a:spcBef>
                <a:spcPts val="600"/>
              </a:spcBef>
            </a:pPr>
            <a:r>
              <a:rPr lang="it-IT" sz="1400" b="1" spc="-15" dirty="0">
                <a:cs typeface="Microsoft Sans Serif"/>
              </a:rPr>
              <a:t>Massimali previsti dal Bando</a:t>
            </a:r>
          </a:p>
          <a:p>
            <a:pPr algn="just">
              <a:lnSpc>
                <a:spcPct val="150000"/>
              </a:lnSpc>
              <a:spcBef>
                <a:spcPts val="600"/>
              </a:spcBef>
            </a:pPr>
            <a:endParaRPr lang="it-IT" sz="1400" spc="-15" dirty="0">
              <a:cs typeface="Microsoft Sans Serif"/>
            </a:endParaRPr>
          </a:p>
          <a:p>
            <a:pPr algn="just">
              <a:lnSpc>
                <a:spcPct val="150000"/>
              </a:lnSpc>
              <a:spcBef>
                <a:spcPts val="600"/>
              </a:spcBef>
            </a:pPr>
            <a:endParaRPr lang="it-IT" sz="1400" spc="-15" dirty="0">
              <a:cs typeface="Microsoft Sans Serif"/>
            </a:endParaRPr>
          </a:p>
          <a:p>
            <a:pPr algn="just">
              <a:lnSpc>
                <a:spcPct val="150000"/>
              </a:lnSpc>
              <a:spcBef>
                <a:spcPts val="600"/>
              </a:spcBef>
            </a:pPr>
            <a:endParaRPr lang="it-IT" sz="1400" spc="-15" dirty="0">
              <a:cs typeface="Microsoft Sans Serif"/>
            </a:endParaRPr>
          </a:p>
          <a:p>
            <a:pPr algn="just">
              <a:lnSpc>
                <a:spcPct val="150000"/>
              </a:lnSpc>
              <a:spcBef>
                <a:spcPts val="600"/>
              </a:spcBef>
            </a:pPr>
            <a:endParaRPr lang="it-IT" sz="1400" spc="-15" dirty="0">
              <a:cs typeface="Microsoft Sans Serif"/>
            </a:endParaRPr>
          </a:p>
          <a:p>
            <a:pPr algn="just">
              <a:lnSpc>
                <a:spcPct val="150000"/>
              </a:lnSpc>
              <a:spcBef>
                <a:spcPts val="600"/>
              </a:spcBef>
            </a:pPr>
            <a:endParaRPr lang="it-IT" altLang="it-IT" sz="1400" b="1" spc="-15" dirty="0">
              <a:latin typeface="+mn-lt"/>
              <a:ea typeface="MS PGothic"/>
              <a:cs typeface="Microsoft Sans Serif"/>
            </a:endParaRPr>
          </a:p>
        </p:txBody>
      </p:sp>
      <p:pic>
        <p:nvPicPr>
          <p:cNvPr id="7" name="Immagine 6">
            <a:extLst>
              <a:ext uri="{FF2B5EF4-FFF2-40B4-BE49-F238E27FC236}">
                <a16:creationId xmlns:a16="http://schemas.microsoft.com/office/drawing/2014/main" id="{BEF0B7AA-ECD6-2BE3-1114-B9E3A0C29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731" y="413323"/>
            <a:ext cx="286766" cy="286766"/>
          </a:xfrm>
          <a:prstGeom prst="rect">
            <a:avLst/>
          </a:prstGeom>
        </p:spPr>
      </p:pic>
      <p:sp>
        <p:nvSpPr>
          <p:cNvPr id="8" name="CasellaDiTesto 7">
            <a:extLst>
              <a:ext uri="{FF2B5EF4-FFF2-40B4-BE49-F238E27FC236}">
                <a16:creationId xmlns:a16="http://schemas.microsoft.com/office/drawing/2014/main" id="{686185B5-FF94-EC34-E47B-CC3860A089FA}"/>
              </a:ext>
            </a:extLst>
          </p:cNvPr>
          <p:cNvSpPr txBox="1"/>
          <p:nvPr/>
        </p:nvSpPr>
        <p:spPr>
          <a:xfrm>
            <a:off x="762000" y="331470"/>
            <a:ext cx="5394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rgbClr val="09417D"/>
                </a:solidFill>
                <a:latin typeface="Calibri"/>
                <a:ea typeface="MS PGothic"/>
                <a:cs typeface="Calibri"/>
              </a:rPr>
              <a:t>Esempio di applicazione del bando FRD</a:t>
            </a:r>
          </a:p>
        </p:txBody>
      </p:sp>
      <p:graphicFrame>
        <p:nvGraphicFramePr>
          <p:cNvPr id="4" name="Tabella 3">
            <a:extLst>
              <a:ext uri="{FF2B5EF4-FFF2-40B4-BE49-F238E27FC236}">
                <a16:creationId xmlns:a16="http://schemas.microsoft.com/office/drawing/2014/main" id="{700F4EAB-ACDD-D02B-B48A-763827726305}"/>
              </a:ext>
            </a:extLst>
          </p:cNvPr>
          <p:cNvGraphicFramePr>
            <a:graphicFrameLocks noGrp="1"/>
          </p:cNvGraphicFramePr>
          <p:nvPr>
            <p:extLst>
              <p:ext uri="{D42A27DB-BD31-4B8C-83A1-F6EECF244321}">
                <p14:modId xmlns:p14="http://schemas.microsoft.com/office/powerpoint/2010/main" val="3805017639"/>
              </p:ext>
            </p:extLst>
          </p:nvPr>
        </p:nvGraphicFramePr>
        <p:xfrm>
          <a:off x="6623919" y="3623217"/>
          <a:ext cx="1476699" cy="701040"/>
        </p:xfrm>
        <a:graphic>
          <a:graphicData uri="http://schemas.openxmlformats.org/drawingml/2006/table">
            <a:tbl>
              <a:tblPr firstRow="1" bandRow="1">
                <a:tableStyleId>{5C22544A-7EE6-4342-B048-85BDC9FD1C3A}</a:tableStyleId>
              </a:tblPr>
              <a:tblGrid>
                <a:gridCol w="1476699">
                  <a:extLst>
                    <a:ext uri="{9D8B030D-6E8A-4147-A177-3AD203B41FA5}">
                      <a16:colId xmlns:a16="http://schemas.microsoft.com/office/drawing/2014/main" val="3318695889"/>
                    </a:ext>
                  </a:extLst>
                </a:gridCol>
              </a:tblGrid>
              <a:tr h="328838">
                <a:tc>
                  <a:txBody>
                    <a:bodyPr/>
                    <a:lstStyle/>
                    <a:p>
                      <a:pPr algn="ctr"/>
                      <a:r>
                        <a:rPr lang="it-IT" sz="1600" dirty="0"/>
                        <a:t>TOTALE</a:t>
                      </a:r>
                    </a:p>
                  </a:txBody>
                  <a:tcPr/>
                </a:tc>
                <a:extLst>
                  <a:ext uri="{0D108BD9-81ED-4DB2-BD59-A6C34878D82A}">
                    <a16:rowId xmlns:a16="http://schemas.microsoft.com/office/drawing/2014/main" val="3470620544"/>
                  </a:ext>
                </a:extLst>
              </a:tr>
              <a:tr h="358733">
                <a:tc>
                  <a:txBody>
                    <a:bodyPr/>
                    <a:lstStyle/>
                    <a:p>
                      <a:pPr algn="ctr"/>
                      <a:r>
                        <a:rPr lang="it-IT" dirty="0"/>
                        <a:t>23.300 €</a:t>
                      </a:r>
                    </a:p>
                  </a:txBody>
                  <a:tcPr/>
                </a:tc>
                <a:extLst>
                  <a:ext uri="{0D108BD9-81ED-4DB2-BD59-A6C34878D82A}">
                    <a16:rowId xmlns:a16="http://schemas.microsoft.com/office/drawing/2014/main" val="356859795"/>
                  </a:ext>
                </a:extLst>
              </a:tr>
            </a:tbl>
          </a:graphicData>
        </a:graphic>
      </p:graphicFrame>
      <p:graphicFrame>
        <p:nvGraphicFramePr>
          <p:cNvPr id="6" name="Tabella 5">
            <a:extLst>
              <a:ext uri="{FF2B5EF4-FFF2-40B4-BE49-F238E27FC236}">
                <a16:creationId xmlns:a16="http://schemas.microsoft.com/office/drawing/2014/main" id="{0F4215E7-A1E1-4637-DDDA-344FA3E0A2F1}"/>
              </a:ext>
            </a:extLst>
          </p:cNvPr>
          <p:cNvGraphicFramePr>
            <a:graphicFrameLocks noGrp="1"/>
          </p:cNvGraphicFramePr>
          <p:nvPr>
            <p:extLst>
              <p:ext uri="{D42A27DB-BD31-4B8C-83A1-F6EECF244321}">
                <p14:modId xmlns:p14="http://schemas.microsoft.com/office/powerpoint/2010/main" val="2668570707"/>
              </p:ext>
            </p:extLst>
          </p:nvPr>
        </p:nvGraphicFramePr>
        <p:xfrm>
          <a:off x="1043382" y="3638550"/>
          <a:ext cx="4876800" cy="731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006471034"/>
                    </a:ext>
                  </a:extLst>
                </a:gridCol>
                <a:gridCol w="1219200">
                  <a:extLst>
                    <a:ext uri="{9D8B030D-6E8A-4147-A177-3AD203B41FA5}">
                      <a16:colId xmlns:a16="http://schemas.microsoft.com/office/drawing/2014/main" val="1297482715"/>
                    </a:ext>
                  </a:extLst>
                </a:gridCol>
                <a:gridCol w="1219200">
                  <a:extLst>
                    <a:ext uri="{9D8B030D-6E8A-4147-A177-3AD203B41FA5}">
                      <a16:colId xmlns:a16="http://schemas.microsoft.com/office/drawing/2014/main" val="1338588793"/>
                    </a:ext>
                  </a:extLst>
                </a:gridCol>
                <a:gridCol w="1219200">
                  <a:extLst>
                    <a:ext uri="{9D8B030D-6E8A-4147-A177-3AD203B41FA5}">
                      <a16:colId xmlns:a16="http://schemas.microsoft.com/office/drawing/2014/main" val="1720024416"/>
                    </a:ext>
                  </a:extLst>
                </a:gridCol>
              </a:tblGrid>
              <a:tr h="0">
                <a:tc>
                  <a:txBody>
                    <a:bodyPr/>
                    <a:lstStyle/>
                    <a:p>
                      <a:pPr algn="ctr"/>
                      <a:r>
                        <a:rPr lang="it-IT" dirty="0"/>
                        <a:t>Linea C</a:t>
                      </a:r>
                    </a:p>
                  </a:txBody>
                  <a:tcPr/>
                </a:tc>
                <a:tc>
                  <a:txBody>
                    <a:bodyPr/>
                    <a:lstStyle/>
                    <a:p>
                      <a:pPr algn="ctr"/>
                      <a:r>
                        <a:rPr lang="it-IT" dirty="0"/>
                        <a:t>Linea A</a:t>
                      </a:r>
                    </a:p>
                  </a:txBody>
                  <a:tcPr/>
                </a:tc>
                <a:tc>
                  <a:txBody>
                    <a:bodyPr/>
                    <a:lstStyle/>
                    <a:p>
                      <a:pPr algn="ctr"/>
                      <a:r>
                        <a:rPr lang="it-IT" dirty="0"/>
                        <a:t>Linea D</a:t>
                      </a:r>
                    </a:p>
                  </a:txBody>
                  <a:tcPr/>
                </a:tc>
                <a:tc>
                  <a:txBody>
                    <a:bodyPr/>
                    <a:lstStyle/>
                    <a:p>
                      <a:pPr algn="ctr"/>
                      <a:r>
                        <a:rPr lang="it-IT" dirty="0"/>
                        <a:t>Linea E</a:t>
                      </a:r>
                    </a:p>
                  </a:txBody>
                  <a:tcPr/>
                </a:tc>
                <a:extLst>
                  <a:ext uri="{0D108BD9-81ED-4DB2-BD59-A6C34878D82A}">
                    <a16:rowId xmlns:a16="http://schemas.microsoft.com/office/drawing/2014/main" val="1982549989"/>
                  </a:ext>
                </a:extLst>
              </a:tr>
              <a:tr h="0">
                <a:tc>
                  <a:txBody>
                    <a:bodyPr/>
                    <a:lstStyle/>
                    <a:p>
                      <a:pPr algn="ctr"/>
                      <a:r>
                        <a:rPr lang="it-IT" dirty="0"/>
                        <a:t>3.600 €</a:t>
                      </a:r>
                    </a:p>
                  </a:txBody>
                  <a:tcPr/>
                </a:tc>
                <a:tc>
                  <a:txBody>
                    <a:bodyPr/>
                    <a:lstStyle/>
                    <a:p>
                      <a:pPr algn="ctr"/>
                      <a:r>
                        <a:rPr lang="it-IT" dirty="0"/>
                        <a:t>7.200 €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7.500 €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5.000 €</a:t>
                      </a:r>
                    </a:p>
                  </a:txBody>
                  <a:tcPr/>
                </a:tc>
                <a:extLst>
                  <a:ext uri="{0D108BD9-81ED-4DB2-BD59-A6C34878D82A}">
                    <a16:rowId xmlns:a16="http://schemas.microsoft.com/office/drawing/2014/main" val="3955601880"/>
                  </a:ext>
                </a:extLst>
              </a:tr>
            </a:tbl>
          </a:graphicData>
        </a:graphic>
      </p:graphicFrame>
      <p:pic>
        <p:nvPicPr>
          <p:cNvPr id="2" name="object 6">
            <a:extLst>
              <a:ext uri="{FF2B5EF4-FFF2-40B4-BE49-F238E27FC236}">
                <a16:creationId xmlns:a16="http://schemas.microsoft.com/office/drawing/2014/main" id="{0892736A-F824-B8CE-987A-F0E32A840534}"/>
              </a:ext>
            </a:extLst>
          </p:cNvPr>
          <p:cNvPicPr/>
          <p:nvPr/>
        </p:nvPicPr>
        <p:blipFill>
          <a:blip r:embed="rId3" cstate="print"/>
          <a:stretch>
            <a:fillRect/>
          </a:stretch>
        </p:blipFill>
        <p:spPr>
          <a:xfrm>
            <a:off x="6934200" y="4705350"/>
            <a:ext cx="866774" cy="304800"/>
          </a:xfrm>
          <a:prstGeom prst="rect">
            <a:avLst/>
          </a:prstGeom>
        </p:spPr>
      </p:pic>
      <p:pic>
        <p:nvPicPr>
          <p:cNvPr id="9" name="Immagine 8">
            <a:extLst>
              <a:ext uri="{FF2B5EF4-FFF2-40B4-BE49-F238E27FC236}">
                <a16:creationId xmlns:a16="http://schemas.microsoft.com/office/drawing/2014/main" id="{09115218-5C05-69B8-0AA4-5456EB42BE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143" y="700089"/>
            <a:ext cx="1897556" cy="1634138"/>
          </a:xfrm>
          <a:prstGeom prst="rect">
            <a:avLst/>
          </a:prstGeom>
        </p:spPr>
      </p:pic>
    </p:spTree>
    <p:extLst>
      <p:ext uri="{BB962C8B-B14F-4D97-AF65-F5344CB8AC3E}">
        <p14:creationId xmlns:p14="http://schemas.microsoft.com/office/powerpoint/2010/main" val="313040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F63C6-0F32-47C5-43DF-A89F8AA0C2D4}"/>
            </a:ext>
          </a:extLst>
        </p:cNvPr>
        <p:cNvGrpSpPr/>
        <p:nvPr/>
      </p:nvGrpSpPr>
      <p:grpSpPr>
        <a:xfrm>
          <a:off x="0" y="0"/>
          <a:ext cx="0" cy="0"/>
          <a:chOff x="0" y="0"/>
          <a:chExt cx="0" cy="0"/>
        </a:xfrm>
      </p:grpSpPr>
      <p:sp>
        <p:nvSpPr>
          <p:cNvPr id="5" name="CasellaDiTesto 15">
            <a:extLst>
              <a:ext uri="{FF2B5EF4-FFF2-40B4-BE49-F238E27FC236}">
                <a16:creationId xmlns:a16="http://schemas.microsoft.com/office/drawing/2014/main" id="{97C83949-51D9-CB83-9BD3-1494105685F5}"/>
              </a:ext>
            </a:extLst>
          </p:cNvPr>
          <p:cNvSpPr txBox="1">
            <a:spLocks noChangeArrowheads="1"/>
          </p:cNvSpPr>
          <p:nvPr/>
        </p:nvSpPr>
        <p:spPr bwMode="auto">
          <a:xfrm>
            <a:off x="471114" y="1276350"/>
            <a:ext cx="5829229" cy="173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algn="just">
              <a:lnSpc>
                <a:spcPct val="150000"/>
              </a:lnSpc>
              <a:spcBef>
                <a:spcPts val="600"/>
              </a:spcBef>
            </a:pPr>
            <a:r>
              <a:rPr lang="it-IT" sz="1400" dirty="0">
                <a:latin typeface="+mn-lt"/>
                <a:ea typeface="MS PGothic"/>
                <a:cs typeface="Calibri"/>
              </a:rPr>
              <a:t>Un’azienda con </a:t>
            </a:r>
            <a:r>
              <a:rPr lang="it-IT" sz="1400" dirty="0" err="1">
                <a:ea typeface="MS PGothic"/>
                <a:cs typeface="Calibri"/>
              </a:rPr>
              <a:t>piu’</a:t>
            </a:r>
            <a:r>
              <a:rPr lang="it-IT" sz="1400" dirty="0">
                <a:ea typeface="MS PGothic"/>
                <a:cs typeface="Calibri"/>
              </a:rPr>
              <a:t> di 50</a:t>
            </a:r>
            <a:r>
              <a:rPr lang="it-IT" sz="1400" dirty="0">
                <a:latin typeface="+mn-lt"/>
                <a:ea typeface="MS PGothic"/>
                <a:cs typeface="Calibri"/>
              </a:rPr>
              <a:t> dipendenti</a:t>
            </a:r>
            <a:r>
              <a:rPr lang="it-IT" sz="1400" spc="-15" dirty="0">
                <a:cs typeface="Microsoft Sans Serif"/>
              </a:rPr>
              <a:t> ha in forza </a:t>
            </a:r>
            <a:r>
              <a:rPr lang="it-IT" sz="1400" b="1" spc="-15" dirty="0">
                <a:cs typeface="Microsoft Sans Serif"/>
              </a:rPr>
              <a:t>una persona con più di 50 anni, assunta a tempo indeterminato,  divenuta disabile in costanza rapporto di</a:t>
            </a:r>
            <a:r>
              <a:rPr lang="it-IT" sz="1400" spc="-15" dirty="0">
                <a:cs typeface="Microsoft Sans Serif"/>
              </a:rPr>
              <a:t> lavoro esclusivamente ex art. 4, comma 4, L. 68/99 e </a:t>
            </a:r>
            <a:r>
              <a:rPr lang="it-IT" sz="1400" spc="-15" dirty="0" err="1">
                <a:cs typeface="Microsoft Sans Serif"/>
              </a:rPr>
              <a:t>s.m.i.</a:t>
            </a:r>
            <a:r>
              <a:rPr lang="it-IT" sz="1400" spc="-15" dirty="0">
                <a:cs typeface="Microsoft Sans Serif"/>
              </a:rPr>
              <a:t> nei 12 mesi precedenti</a:t>
            </a:r>
            <a:r>
              <a:rPr lang="it-IT" sz="1400" dirty="0">
                <a:latin typeface="+mn-lt"/>
                <a:ea typeface="MS PGothic"/>
                <a:cs typeface="Calibri"/>
              </a:rPr>
              <a:t> . </a:t>
            </a:r>
          </a:p>
          <a:p>
            <a:pPr algn="ctr">
              <a:lnSpc>
                <a:spcPct val="150000"/>
              </a:lnSpc>
              <a:spcBef>
                <a:spcPts val="600"/>
              </a:spcBef>
            </a:pPr>
            <a:endParaRPr lang="it-IT" altLang="it-IT" sz="1400" b="1" dirty="0">
              <a:latin typeface="+mn-lt"/>
              <a:ea typeface="MS PGothic"/>
              <a:cs typeface="Calibri"/>
            </a:endParaRPr>
          </a:p>
          <a:p>
            <a:pPr algn="ctr">
              <a:lnSpc>
                <a:spcPct val="150000"/>
              </a:lnSpc>
              <a:spcBef>
                <a:spcPts val="600"/>
              </a:spcBef>
            </a:pPr>
            <a:r>
              <a:rPr lang="it-IT" altLang="it-IT" sz="1400" b="1" dirty="0">
                <a:latin typeface="+mn-lt"/>
                <a:ea typeface="MS PGothic"/>
                <a:cs typeface="Calibri"/>
              </a:rPr>
              <a:t>Massimali previsti dal bando</a:t>
            </a:r>
            <a:endParaRPr lang="it-IT" altLang="it-IT" sz="1300" b="1" dirty="0">
              <a:cs typeface="Calibri" panose="020F0502020204030204" pitchFamily="34" charset="0"/>
            </a:endParaRPr>
          </a:p>
        </p:txBody>
      </p:sp>
      <p:pic>
        <p:nvPicPr>
          <p:cNvPr id="7" name="Immagine 6">
            <a:extLst>
              <a:ext uri="{FF2B5EF4-FFF2-40B4-BE49-F238E27FC236}">
                <a16:creationId xmlns:a16="http://schemas.microsoft.com/office/drawing/2014/main" id="{48548FCC-5823-B91C-3412-48CC9A045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731" y="413323"/>
            <a:ext cx="286766" cy="286766"/>
          </a:xfrm>
          <a:prstGeom prst="rect">
            <a:avLst/>
          </a:prstGeom>
        </p:spPr>
      </p:pic>
      <p:sp>
        <p:nvSpPr>
          <p:cNvPr id="8" name="CasellaDiTesto 7">
            <a:extLst>
              <a:ext uri="{FF2B5EF4-FFF2-40B4-BE49-F238E27FC236}">
                <a16:creationId xmlns:a16="http://schemas.microsoft.com/office/drawing/2014/main" id="{697A1BBF-DED1-798F-80D2-B8370E3D5695}"/>
              </a:ext>
            </a:extLst>
          </p:cNvPr>
          <p:cNvSpPr txBox="1"/>
          <p:nvPr/>
        </p:nvSpPr>
        <p:spPr>
          <a:xfrm>
            <a:off x="762000" y="331470"/>
            <a:ext cx="5394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rgbClr val="09417D"/>
                </a:solidFill>
                <a:latin typeface="Calibri"/>
                <a:ea typeface="MS PGothic"/>
                <a:cs typeface="Calibri"/>
              </a:rPr>
              <a:t>Esempio di applicazione del bando FRD</a:t>
            </a:r>
          </a:p>
        </p:txBody>
      </p:sp>
      <p:pic>
        <p:nvPicPr>
          <p:cNvPr id="3" name="Immagine 2" descr="Immagine che contiene vestiti, eretto, calzature, persona&#10;&#10;Descrizione generata automaticamente">
            <a:extLst>
              <a:ext uri="{FF2B5EF4-FFF2-40B4-BE49-F238E27FC236}">
                <a16:creationId xmlns:a16="http://schemas.microsoft.com/office/drawing/2014/main" id="{3B27D0ED-AABC-E83E-3D0C-618314EC4F92}"/>
              </a:ext>
            </a:extLst>
          </p:cNvPr>
          <p:cNvPicPr>
            <a:picLocks noChangeAspect="1"/>
          </p:cNvPicPr>
          <p:nvPr/>
        </p:nvPicPr>
        <p:blipFill>
          <a:blip r:embed="rId3"/>
          <a:stretch>
            <a:fillRect/>
          </a:stretch>
        </p:blipFill>
        <p:spPr>
          <a:xfrm>
            <a:off x="6393364" y="331470"/>
            <a:ext cx="2357647" cy="2100023"/>
          </a:xfrm>
          <a:prstGeom prst="rect">
            <a:avLst/>
          </a:prstGeom>
        </p:spPr>
      </p:pic>
      <p:graphicFrame>
        <p:nvGraphicFramePr>
          <p:cNvPr id="2" name="Tabella 1">
            <a:extLst>
              <a:ext uri="{FF2B5EF4-FFF2-40B4-BE49-F238E27FC236}">
                <a16:creationId xmlns:a16="http://schemas.microsoft.com/office/drawing/2014/main" id="{B425697C-C78E-A981-28F1-9BB248CC88AE}"/>
              </a:ext>
            </a:extLst>
          </p:cNvPr>
          <p:cNvGraphicFramePr>
            <a:graphicFrameLocks noGrp="1"/>
          </p:cNvGraphicFramePr>
          <p:nvPr>
            <p:extLst>
              <p:ext uri="{D42A27DB-BD31-4B8C-83A1-F6EECF244321}">
                <p14:modId xmlns:p14="http://schemas.microsoft.com/office/powerpoint/2010/main" val="2925147940"/>
              </p:ext>
            </p:extLst>
          </p:nvPr>
        </p:nvGraphicFramePr>
        <p:xfrm>
          <a:off x="1447800" y="3125470"/>
          <a:ext cx="36576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012466060"/>
                    </a:ext>
                  </a:extLst>
                </a:gridCol>
                <a:gridCol w="1219200">
                  <a:extLst>
                    <a:ext uri="{9D8B030D-6E8A-4147-A177-3AD203B41FA5}">
                      <a16:colId xmlns:a16="http://schemas.microsoft.com/office/drawing/2014/main" val="3658575551"/>
                    </a:ext>
                  </a:extLst>
                </a:gridCol>
                <a:gridCol w="1219200">
                  <a:extLst>
                    <a:ext uri="{9D8B030D-6E8A-4147-A177-3AD203B41FA5}">
                      <a16:colId xmlns:a16="http://schemas.microsoft.com/office/drawing/2014/main" val="3443186059"/>
                    </a:ext>
                  </a:extLst>
                </a:gridCol>
              </a:tblGrid>
              <a:tr h="370840">
                <a:tc>
                  <a:txBody>
                    <a:bodyPr/>
                    <a:lstStyle/>
                    <a:p>
                      <a:pPr algn="ctr"/>
                      <a:r>
                        <a:rPr lang="it-IT" dirty="0"/>
                        <a:t>Linea B</a:t>
                      </a:r>
                    </a:p>
                  </a:txBody>
                  <a:tcPr/>
                </a:tc>
                <a:tc>
                  <a:txBody>
                    <a:bodyPr/>
                    <a:lstStyle/>
                    <a:p>
                      <a:pPr algn="ctr"/>
                      <a:r>
                        <a:rPr lang="it-IT" dirty="0"/>
                        <a:t>Linea D</a:t>
                      </a:r>
                    </a:p>
                  </a:txBody>
                  <a:tcPr/>
                </a:tc>
                <a:tc>
                  <a:txBody>
                    <a:bodyPr/>
                    <a:lstStyle/>
                    <a:p>
                      <a:pPr algn="ctr"/>
                      <a:r>
                        <a:rPr lang="it-IT" dirty="0"/>
                        <a:t>Linea E</a:t>
                      </a:r>
                    </a:p>
                  </a:txBody>
                  <a:tcPr/>
                </a:tc>
                <a:extLst>
                  <a:ext uri="{0D108BD9-81ED-4DB2-BD59-A6C34878D82A}">
                    <a16:rowId xmlns:a16="http://schemas.microsoft.com/office/drawing/2014/main" val="320045811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6.000 €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10.000 €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10.000 €</a:t>
                      </a:r>
                    </a:p>
                  </a:txBody>
                  <a:tcPr/>
                </a:tc>
                <a:extLst>
                  <a:ext uri="{0D108BD9-81ED-4DB2-BD59-A6C34878D82A}">
                    <a16:rowId xmlns:a16="http://schemas.microsoft.com/office/drawing/2014/main" val="4115977340"/>
                  </a:ext>
                </a:extLst>
              </a:tr>
            </a:tbl>
          </a:graphicData>
        </a:graphic>
      </p:graphicFrame>
      <p:graphicFrame>
        <p:nvGraphicFramePr>
          <p:cNvPr id="4" name="Tabella 3">
            <a:extLst>
              <a:ext uri="{FF2B5EF4-FFF2-40B4-BE49-F238E27FC236}">
                <a16:creationId xmlns:a16="http://schemas.microsoft.com/office/drawing/2014/main" id="{89D3D885-FF63-A3F2-76DC-F30F6823FB48}"/>
              </a:ext>
            </a:extLst>
          </p:cNvPr>
          <p:cNvGraphicFramePr>
            <a:graphicFrameLocks noGrp="1"/>
          </p:cNvGraphicFramePr>
          <p:nvPr>
            <p:extLst>
              <p:ext uri="{D42A27DB-BD31-4B8C-83A1-F6EECF244321}">
                <p14:modId xmlns:p14="http://schemas.microsoft.com/office/powerpoint/2010/main" val="2146251934"/>
              </p:ext>
            </p:extLst>
          </p:nvPr>
        </p:nvGraphicFramePr>
        <p:xfrm>
          <a:off x="5936167" y="3130114"/>
          <a:ext cx="1724721" cy="731520"/>
        </p:xfrm>
        <a:graphic>
          <a:graphicData uri="http://schemas.openxmlformats.org/drawingml/2006/table">
            <a:tbl>
              <a:tblPr firstRow="1" bandRow="1">
                <a:tableStyleId>{5C22544A-7EE6-4342-B048-85BDC9FD1C3A}</a:tableStyleId>
              </a:tblPr>
              <a:tblGrid>
                <a:gridCol w="1724721">
                  <a:extLst>
                    <a:ext uri="{9D8B030D-6E8A-4147-A177-3AD203B41FA5}">
                      <a16:colId xmlns:a16="http://schemas.microsoft.com/office/drawing/2014/main" val="3318695889"/>
                    </a:ext>
                  </a:extLst>
                </a:gridCol>
              </a:tblGrid>
              <a:tr h="323091">
                <a:tc>
                  <a:txBody>
                    <a:bodyPr/>
                    <a:lstStyle/>
                    <a:p>
                      <a:pPr algn="ctr"/>
                      <a:r>
                        <a:rPr lang="it-IT" dirty="0"/>
                        <a:t>TOTALE</a:t>
                      </a:r>
                    </a:p>
                  </a:txBody>
                  <a:tcPr/>
                </a:tc>
                <a:extLst>
                  <a:ext uri="{0D108BD9-81ED-4DB2-BD59-A6C34878D82A}">
                    <a16:rowId xmlns:a16="http://schemas.microsoft.com/office/drawing/2014/main" val="3470620544"/>
                  </a:ext>
                </a:extLst>
              </a:tr>
              <a:tr h="362709">
                <a:tc>
                  <a:txBody>
                    <a:bodyPr/>
                    <a:lstStyle/>
                    <a:p>
                      <a:pPr algn="ctr"/>
                      <a:r>
                        <a:rPr lang="it-IT" dirty="0"/>
                        <a:t>26.000 €</a:t>
                      </a:r>
                    </a:p>
                  </a:txBody>
                  <a:tcPr/>
                </a:tc>
                <a:extLst>
                  <a:ext uri="{0D108BD9-81ED-4DB2-BD59-A6C34878D82A}">
                    <a16:rowId xmlns:a16="http://schemas.microsoft.com/office/drawing/2014/main" val="356859795"/>
                  </a:ext>
                </a:extLst>
              </a:tr>
            </a:tbl>
          </a:graphicData>
        </a:graphic>
      </p:graphicFrame>
      <p:pic>
        <p:nvPicPr>
          <p:cNvPr id="6" name="object 6">
            <a:extLst>
              <a:ext uri="{FF2B5EF4-FFF2-40B4-BE49-F238E27FC236}">
                <a16:creationId xmlns:a16="http://schemas.microsoft.com/office/drawing/2014/main" id="{106F648D-3918-59CC-F0BE-7F46E956DCE6}"/>
              </a:ext>
            </a:extLst>
          </p:cNvPr>
          <p:cNvPicPr/>
          <p:nvPr/>
        </p:nvPicPr>
        <p:blipFill>
          <a:blip r:embed="rId4" cstate="print"/>
          <a:stretch>
            <a:fillRect/>
          </a:stretch>
        </p:blipFill>
        <p:spPr>
          <a:xfrm>
            <a:off x="6934200" y="4739084"/>
            <a:ext cx="866774" cy="271066"/>
          </a:xfrm>
          <a:prstGeom prst="rect">
            <a:avLst/>
          </a:prstGeom>
        </p:spPr>
      </p:pic>
    </p:spTree>
    <p:extLst>
      <p:ext uri="{BB962C8B-B14F-4D97-AF65-F5344CB8AC3E}">
        <p14:creationId xmlns:p14="http://schemas.microsoft.com/office/powerpoint/2010/main" val="180570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0F76-55BF-BD0D-CADA-90D61138683D}"/>
            </a:ext>
          </a:extLst>
        </p:cNvPr>
        <p:cNvGrpSpPr/>
        <p:nvPr/>
      </p:nvGrpSpPr>
      <p:grpSpPr>
        <a:xfrm>
          <a:off x="0" y="0"/>
          <a:ext cx="0" cy="0"/>
          <a:chOff x="0" y="0"/>
          <a:chExt cx="0" cy="0"/>
        </a:xfrm>
      </p:grpSpPr>
      <p:sp>
        <p:nvSpPr>
          <p:cNvPr id="5" name="CasellaDiTesto 15">
            <a:extLst>
              <a:ext uri="{FF2B5EF4-FFF2-40B4-BE49-F238E27FC236}">
                <a16:creationId xmlns:a16="http://schemas.microsoft.com/office/drawing/2014/main" id="{F3C3F222-E591-4489-74DE-A938F1D08E26}"/>
              </a:ext>
            </a:extLst>
          </p:cNvPr>
          <p:cNvSpPr txBox="1">
            <a:spLocks noChangeArrowheads="1"/>
          </p:cNvSpPr>
          <p:nvPr/>
        </p:nvSpPr>
        <p:spPr bwMode="auto">
          <a:xfrm>
            <a:off x="327730" y="523387"/>
            <a:ext cx="5829229" cy="278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algn="just">
              <a:lnSpc>
                <a:spcPct val="150000"/>
              </a:lnSpc>
              <a:spcBef>
                <a:spcPts val="600"/>
              </a:spcBef>
            </a:pPr>
            <a:endParaRPr lang="it-IT" sz="1400" dirty="0">
              <a:latin typeface="+mn-lt"/>
              <a:ea typeface="MS PGothic"/>
              <a:cs typeface="Calibri"/>
            </a:endParaRPr>
          </a:p>
          <a:p>
            <a:pPr algn="just">
              <a:lnSpc>
                <a:spcPct val="150000"/>
              </a:lnSpc>
              <a:spcBef>
                <a:spcPts val="600"/>
              </a:spcBef>
            </a:pPr>
            <a:r>
              <a:rPr lang="it-IT" sz="1400" dirty="0">
                <a:latin typeface="+mn-lt"/>
                <a:ea typeface="MS PGothic"/>
                <a:cs typeface="Calibri"/>
              </a:rPr>
              <a:t>Un’azienda con 150 dipendenti deve assumere una persona con disabilità. Attraverso il supporto del Centro per l’Impiego individua una persona con la fascia più alta inserita inizialmente in tirocinio per poi successivamente assumerla a TD con trasformazione TI nei 12 mesi. Dopo un anno si verifica un aggravamento dello stato di salute e la necessità di riorganizzare la mansione.</a:t>
            </a:r>
          </a:p>
          <a:p>
            <a:pPr algn="just">
              <a:lnSpc>
                <a:spcPct val="150000"/>
              </a:lnSpc>
              <a:spcBef>
                <a:spcPts val="600"/>
              </a:spcBef>
            </a:pPr>
            <a:endParaRPr lang="it-IT" sz="1400" dirty="0">
              <a:latin typeface="+mn-lt"/>
              <a:ea typeface="MS PGothic"/>
              <a:cs typeface="Calibri"/>
            </a:endParaRPr>
          </a:p>
          <a:p>
            <a:pPr algn="ctr">
              <a:lnSpc>
                <a:spcPct val="150000"/>
              </a:lnSpc>
              <a:spcBef>
                <a:spcPts val="600"/>
              </a:spcBef>
            </a:pPr>
            <a:r>
              <a:rPr lang="it-IT" altLang="it-IT" sz="1400" b="1" dirty="0">
                <a:latin typeface="+mn-lt"/>
                <a:ea typeface="MS PGothic"/>
                <a:cs typeface="Calibri"/>
              </a:rPr>
              <a:t>Massimali previsti dal bando</a:t>
            </a:r>
            <a:endParaRPr lang="it-IT" altLang="it-IT" sz="1300" b="1" dirty="0">
              <a:cs typeface="Calibri" panose="020F0502020204030204" pitchFamily="34" charset="0"/>
            </a:endParaRPr>
          </a:p>
        </p:txBody>
      </p:sp>
      <p:pic>
        <p:nvPicPr>
          <p:cNvPr id="7" name="Immagine 6">
            <a:extLst>
              <a:ext uri="{FF2B5EF4-FFF2-40B4-BE49-F238E27FC236}">
                <a16:creationId xmlns:a16="http://schemas.microsoft.com/office/drawing/2014/main" id="{8AD7ABE7-7AF3-9FEB-178B-2A69ACD83C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731" y="413323"/>
            <a:ext cx="286766" cy="286766"/>
          </a:xfrm>
          <a:prstGeom prst="rect">
            <a:avLst/>
          </a:prstGeom>
        </p:spPr>
      </p:pic>
      <p:sp>
        <p:nvSpPr>
          <p:cNvPr id="8" name="CasellaDiTesto 7">
            <a:extLst>
              <a:ext uri="{FF2B5EF4-FFF2-40B4-BE49-F238E27FC236}">
                <a16:creationId xmlns:a16="http://schemas.microsoft.com/office/drawing/2014/main" id="{28D5E7DB-A792-0A54-C8BB-4D2ECC3FE7F0}"/>
              </a:ext>
            </a:extLst>
          </p:cNvPr>
          <p:cNvSpPr txBox="1"/>
          <p:nvPr/>
        </p:nvSpPr>
        <p:spPr>
          <a:xfrm>
            <a:off x="762000" y="331470"/>
            <a:ext cx="5394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rgbClr val="09417D"/>
                </a:solidFill>
                <a:latin typeface="Calibri"/>
                <a:ea typeface="MS PGothic"/>
                <a:cs typeface="Calibri"/>
              </a:rPr>
              <a:t>Esempio di applicazione del bando FRD</a:t>
            </a:r>
          </a:p>
        </p:txBody>
      </p:sp>
      <p:graphicFrame>
        <p:nvGraphicFramePr>
          <p:cNvPr id="2" name="Tabella 1">
            <a:extLst>
              <a:ext uri="{FF2B5EF4-FFF2-40B4-BE49-F238E27FC236}">
                <a16:creationId xmlns:a16="http://schemas.microsoft.com/office/drawing/2014/main" id="{ED2EDA51-8136-D064-1A94-0039D5C5A6ED}"/>
              </a:ext>
            </a:extLst>
          </p:cNvPr>
          <p:cNvGraphicFramePr>
            <a:graphicFrameLocks noGrp="1"/>
          </p:cNvGraphicFramePr>
          <p:nvPr/>
        </p:nvGraphicFramePr>
        <p:xfrm>
          <a:off x="297364" y="3269970"/>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34413924"/>
                    </a:ext>
                  </a:extLst>
                </a:gridCol>
                <a:gridCol w="1219200">
                  <a:extLst>
                    <a:ext uri="{9D8B030D-6E8A-4147-A177-3AD203B41FA5}">
                      <a16:colId xmlns:a16="http://schemas.microsoft.com/office/drawing/2014/main" val="3515698262"/>
                    </a:ext>
                  </a:extLst>
                </a:gridCol>
                <a:gridCol w="1219200">
                  <a:extLst>
                    <a:ext uri="{9D8B030D-6E8A-4147-A177-3AD203B41FA5}">
                      <a16:colId xmlns:a16="http://schemas.microsoft.com/office/drawing/2014/main" val="1012466060"/>
                    </a:ext>
                  </a:extLst>
                </a:gridCol>
                <a:gridCol w="1219200">
                  <a:extLst>
                    <a:ext uri="{9D8B030D-6E8A-4147-A177-3AD203B41FA5}">
                      <a16:colId xmlns:a16="http://schemas.microsoft.com/office/drawing/2014/main" val="3658575551"/>
                    </a:ext>
                  </a:extLst>
                </a:gridCol>
                <a:gridCol w="1219200">
                  <a:extLst>
                    <a:ext uri="{9D8B030D-6E8A-4147-A177-3AD203B41FA5}">
                      <a16:colId xmlns:a16="http://schemas.microsoft.com/office/drawing/2014/main" val="3443186059"/>
                    </a:ext>
                  </a:extLst>
                </a:gridCol>
              </a:tblGrid>
              <a:tr h="370840">
                <a:tc>
                  <a:txBody>
                    <a:bodyPr/>
                    <a:lstStyle/>
                    <a:p>
                      <a:pPr algn="ctr"/>
                      <a:r>
                        <a:rPr lang="it-IT" dirty="0"/>
                        <a:t>Linea C</a:t>
                      </a:r>
                    </a:p>
                  </a:txBody>
                  <a:tcPr/>
                </a:tc>
                <a:tc>
                  <a:txBody>
                    <a:bodyPr/>
                    <a:lstStyle/>
                    <a:p>
                      <a:pPr algn="ctr"/>
                      <a:r>
                        <a:rPr lang="it-IT" dirty="0"/>
                        <a:t>Linea A</a:t>
                      </a:r>
                    </a:p>
                  </a:txBody>
                  <a:tcPr/>
                </a:tc>
                <a:tc>
                  <a:txBody>
                    <a:bodyPr/>
                    <a:lstStyle/>
                    <a:p>
                      <a:pPr algn="ctr"/>
                      <a:r>
                        <a:rPr lang="it-IT" dirty="0"/>
                        <a:t>Linea B</a:t>
                      </a:r>
                    </a:p>
                  </a:txBody>
                  <a:tcPr/>
                </a:tc>
                <a:tc>
                  <a:txBody>
                    <a:bodyPr/>
                    <a:lstStyle/>
                    <a:p>
                      <a:pPr algn="ctr"/>
                      <a:r>
                        <a:rPr lang="it-IT" dirty="0"/>
                        <a:t>Linea D</a:t>
                      </a:r>
                    </a:p>
                  </a:txBody>
                  <a:tcPr/>
                </a:tc>
                <a:tc>
                  <a:txBody>
                    <a:bodyPr/>
                    <a:lstStyle/>
                    <a:p>
                      <a:pPr algn="ctr"/>
                      <a:r>
                        <a:rPr lang="it-IT" dirty="0"/>
                        <a:t>Linea E</a:t>
                      </a:r>
                    </a:p>
                  </a:txBody>
                  <a:tcPr/>
                </a:tc>
                <a:extLst>
                  <a:ext uri="{0D108BD9-81ED-4DB2-BD59-A6C34878D82A}">
                    <a16:rowId xmlns:a16="http://schemas.microsoft.com/office/drawing/2014/main" val="3200458113"/>
                  </a:ext>
                </a:extLst>
              </a:tr>
              <a:tr h="370840">
                <a:tc>
                  <a:txBody>
                    <a:bodyPr/>
                    <a:lstStyle/>
                    <a:p>
                      <a:pPr algn="ctr"/>
                      <a:r>
                        <a:rPr lang="it-IT" dirty="0"/>
                        <a:t>3.600 €</a:t>
                      </a:r>
                    </a:p>
                  </a:txBody>
                  <a:tcPr/>
                </a:tc>
                <a:tc>
                  <a:txBody>
                    <a:bodyPr/>
                    <a:lstStyle/>
                    <a:p>
                      <a:pPr algn="ctr"/>
                      <a:r>
                        <a:rPr lang="it-IT" dirty="0"/>
                        <a:t>12.000 €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6.000 €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10.000 €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dirty="0"/>
                        <a:t>10.000 €</a:t>
                      </a:r>
                    </a:p>
                  </a:txBody>
                  <a:tcPr/>
                </a:tc>
                <a:extLst>
                  <a:ext uri="{0D108BD9-81ED-4DB2-BD59-A6C34878D82A}">
                    <a16:rowId xmlns:a16="http://schemas.microsoft.com/office/drawing/2014/main" val="4115977340"/>
                  </a:ext>
                </a:extLst>
              </a:tr>
            </a:tbl>
          </a:graphicData>
        </a:graphic>
      </p:graphicFrame>
      <p:graphicFrame>
        <p:nvGraphicFramePr>
          <p:cNvPr id="4" name="Tabella 3">
            <a:extLst>
              <a:ext uri="{FF2B5EF4-FFF2-40B4-BE49-F238E27FC236}">
                <a16:creationId xmlns:a16="http://schemas.microsoft.com/office/drawing/2014/main" id="{6E6E6A45-0445-E2D2-D2D9-5B7A99428601}"/>
              </a:ext>
            </a:extLst>
          </p:cNvPr>
          <p:cNvGraphicFramePr>
            <a:graphicFrameLocks noGrp="1"/>
          </p:cNvGraphicFramePr>
          <p:nvPr>
            <p:extLst>
              <p:ext uri="{D42A27DB-BD31-4B8C-83A1-F6EECF244321}">
                <p14:modId xmlns:p14="http://schemas.microsoft.com/office/powerpoint/2010/main" val="3065530501"/>
              </p:ext>
            </p:extLst>
          </p:nvPr>
        </p:nvGraphicFramePr>
        <p:xfrm>
          <a:off x="6861716" y="3255906"/>
          <a:ext cx="1954554" cy="731520"/>
        </p:xfrm>
        <a:graphic>
          <a:graphicData uri="http://schemas.openxmlformats.org/drawingml/2006/table">
            <a:tbl>
              <a:tblPr firstRow="1" bandRow="1">
                <a:tableStyleId>{5C22544A-7EE6-4342-B048-85BDC9FD1C3A}</a:tableStyleId>
              </a:tblPr>
              <a:tblGrid>
                <a:gridCol w="1954554">
                  <a:extLst>
                    <a:ext uri="{9D8B030D-6E8A-4147-A177-3AD203B41FA5}">
                      <a16:colId xmlns:a16="http://schemas.microsoft.com/office/drawing/2014/main" val="3318695889"/>
                    </a:ext>
                  </a:extLst>
                </a:gridCol>
              </a:tblGrid>
              <a:tr h="340645">
                <a:tc>
                  <a:txBody>
                    <a:bodyPr/>
                    <a:lstStyle/>
                    <a:p>
                      <a:pPr algn="ctr"/>
                      <a:r>
                        <a:rPr lang="it-IT" dirty="0"/>
                        <a:t>TOTALE</a:t>
                      </a:r>
                    </a:p>
                  </a:txBody>
                  <a:tcPr/>
                </a:tc>
                <a:extLst>
                  <a:ext uri="{0D108BD9-81ED-4DB2-BD59-A6C34878D82A}">
                    <a16:rowId xmlns:a16="http://schemas.microsoft.com/office/drawing/2014/main" val="3470620544"/>
                  </a:ext>
                </a:extLst>
              </a:tr>
              <a:tr h="340645">
                <a:tc>
                  <a:txBody>
                    <a:bodyPr/>
                    <a:lstStyle/>
                    <a:p>
                      <a:pPr algn="ctr"/>
                      <a:r>
                        <a:rPr lang="it-IT" dirty="0"/>
                        <a:t>41.600 €</a:t>
                      </a:r>
                    </a:p>
                  </a:txBody>
                  <a:tcPr/>
                </a:tc>
                <a:extLst>
                  <a:ext uri="{0D108BD9-81ED-4DB2-BD59-A6C34878D82A}">
                    <a16:rowId xmlns:a16="http://schemas.microsoft.com/office/drawing/2014/main" val="356859795"/>
                  </a:ext>
                </a:extLst>
              </a:tr>
            </a:tbl>
          </a:graphicData>
        </a:graphic>
      </p:graphicFrame>
      <p:pic>
        <p:nvPicPr>
          <p:cNvPr id="6" name="object 6">
            <a:extLst>
              <a:ext uri="{FF2B5EF4-FFF2-40B4-BE49-F238E27FC236}">
                <a16:creationId xmlns:a16="http://schemas.microsoft.com/office/drawing/2014/main" id="{A844AE03-BF85-88A8-A7F8-108E32AAC96F}"/>
              </a:ext>
            </a:extLst>
          </p:cNvPr>
          <p:cNvPicPr/>
          <p:nvPr/>
        </p:nvPicPr>
        <p:blipFill>
          <a:blip r:embed="rId3" cstate="print"/>
          <a:stretch>
            <a:fillRect/>
          </a:stretch>
        </p:blipFill>
        <p:spPr>
          <a:xfrm>
            <a:off x="6858000" y="4739084"/>
            <a:ext cx="942974" cy="333374"/>
          </a:xfrm>
          <a:prstGeom prst="rect">
            <a:avLst/>
          </a:prstGeom>
        </p:spPr>
      </p:pic>
      <p:pic>
        <p:nvPicPr>
          <p:cNvPr id="3" name="Immagine 2">
            <a:extLst>
              <a:ext uri="{FF2B5EF4-FFF2-40B4-BE49-F238E27FC236}">
                <a16:creationId xmlns:a16="http://schemas.microsoft.com/office/drawing/2014/main" id="{48CEB20D-230C-1243-A976-49A948622A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5263" y="700089"/>
            <a:ext cx="2788737" cy="1700785"/>
          </a:xfrm>
          <a:prstGeom prst="rect">
            <a:avLst/>
          </a:prstGeom>
        </p:spPr>
      </p:pic>
    </p:spTree>
    <p:extLst>
      <p:ext uri="{BB962C8B-B14F-4D97-AF65-F5344CB8AC3E}">
        <p14:creationId xmlns:p14="http://schemas.microsoft.com/office/powerpoint/2010/main" val="257952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6D6A6758-F66E-824F-844D-AEE29E0C1B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770" y="1581940"/>
            <a:ext cx="286766" cy="286766"/>
          </a:xfrm>
          <a:prstGeom prst="rect">
            <a:avLst/>
          </a:prstGeom>
        </p:spPr>
      </p:pic>
      <p:sp>
        <p:nvSpPr>
          <p:cNvPr id="18" name="CasellaDiTesto 15">
            <a:extLst>
              <a:ext uri="{FF2B5EF4-FFF2-40B4-BE49-F238E27FC236}">
                <a16:creationId xmlns:a16="http://schemas.microsoft.com/office/drawing/2014/main" id="{188C1493-25AD-B446-A2EC-B3B387D3CCC6}"/>
              </a:ext>
            </a:extLst>
          </p:cNvPr>
          <p:cNvSpPr txBox="1">
            <a:spLocks noChangeArrowheads="1"/>
          </p:cNvSpPr>
          <p:nvPr/>
        </p:nvSpPr>
        <p:spPr bwMode="auto">
          <a:xfrm>
            <a:off x="1270401" y="733825"/>
            <a:ext cx="353064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4000" b="1" dirty="0">
                <a:solidFill>
                  <a:srgbClr val="09417D"/>
                </a:solidFill>
                <a:cs typeface="Calibri" panose="020F0502020204030204" pitchFamily="34" charset="0"/>
              </a:rPr>
              <a:t>Grazie</a:t>
            </a:r>
          </a:p>
        </p:txBody>
      </p:sp>
      <p:sp>
        <p:nvSpPr>
          <p:cNvPr id="8" name="CasellaDiTesto 7">
            <a:extLst>
              <a:ext uri="{FF2B5EF4-FFF2-40B4-BE49-F238E27FC236}">
                <a16:creationId xmlns:a16="http://schemas.microsoft.com/office/drawing/2014/main" id="{5B34A592-10F6-383B-6980-2C7ABE58ED06}"/>
              </a:ext>
            </a:extLst>
          </p:cNvPr>
          <p:cNvSpPr txBox="1"/>
          <p:nvPr/>
        </p:nvSpPr>
        <p:spPr>
          <a:xfrm>
            <a:off x="954938" y="1428954"/>
            <a:ext cx="4607884" cy="2957861"/>
          </a:xfrm>
          <a:prstGeom prst="rect">
            <a:avLst/>
          </a:prstGeom>
          <a:noFill/>
        </p:spPr>
        <p:txBody>
          <a:bodyPr wrap="square" rtlCol="0">
            <a:spAutoFit/>
          </a:bodyPr>
          <a:lstStyle/>
          <a:p>
            <a:pPr>
              <a:lnSpc>
                <a:spcPct val="150000"/>
              </a:lnSpc>
            </a:pPr>
            <a:r>
              <a:rPr lang="it-IT" sz="1800" b="1" dirty="0">
                <a:solidFill>
                  <a:srgbClr val="09417D"/>
                </a:solidFill>
              </a:rPr>
              <a:t>Servizio Collocamento Mirato</a:t>
            </a:r>
          </a:p>
          <a:p>
            <a:pPr>
              <a:lnSpc>
                <a:spcPct val="150000"/>
              </a:lnSpc>
            </a:pPr>
            <a:endParaRPr lang="it-IT" sz="1800" b="1" dirty="0">
              <a:solidFill>
                <a:srgbClr val="09417D"/>
              </a:solidFill>
            </a:endParaRPr>
          </a:p>
          <a:p>
            <a:pPr>
              <a:lnSpc>
                <a:spcPct val="150000"/>
              </a:lnSpc>
            </a:pPr>
            <a:r>
              <a:rPr lang="it-IT" sz="1800" dirty="0">
                <a:solidFill>
                  <a:srgbClr val="FF0000"/>
                </a:solidFill>
              </a:rPr>
              <a:t>www.contributifrd.it</a:t>
            </a:r>
          </a:p>
          <a:p>
            <a:pPr>
              <a:lnSpc>
                <a:spcPct val="150000"/>
              </a:lnSpc>
            </a:pPr>
            <a:endParaRPr lang="it-IT" sz="1800" dirty="0">
              <a:solidFill>
                <a:srgbClr val="FF0000"/>
              </a:solidFill>
            </a:endParaRPr>
          </a:p>
          <a:p>
            <a:pPr>
              <a:lnSpc>
                <a:spcPct val="150000"/>
              </a:lnSpc>
            </a:pPr>
            <a:r>
              <a:rPr lang="it-IT" dirty="0">
                <a:solidFill>
                  <a:srgbClr val="FF0000"/>
                </a:solidFill>
              </a:rPr>
              <a:t>contributi.frd@agenziapiemontelavoro.it</a:t>
            </a:r>
          </a:p>
          <a:p>
            <a:pPr>
              <a:lnSpc>
                <a:spcPct val="150000"/>
              </a:lnSpc>
            </a:pPr>
            <a:endParaRPr lang="it-IT" strike="sngStrike" dirty="0">
              <a:solidFill>
                <a:srgbClr val="FF0000"/>
              </a:solidFill>
              <a:highlight>
                <a:srgbClr val="FFFF00"/>
              </a:highlight>
            </a:endParaRPr>
          </a:p>
          <a:p>
            <a:pPr>
              <a:lnSpc>
                <a:spcPct val="150000"/>
              </a:lnSpc>
            </a:pPr>
            <a:endParaRPr lang="it-IT" dirty="0">
              <a:solidFill>
                <a:srgbClr val="FF0000"/>
              </a:solidFill>
            </a:endParaRPr>
          </a:p>
        </p:txBody>
      </p:sp>
      <p:pic>
        <p:nvPicPr>
          <p:cNvPr id="9" name="Immagine 8">
            <a:extLst>
              <a:ext uri="{FF2B5EF4-FFF2-40B4-BE49-F238E27FC236}">
                <a16:creationId xmlns:a16="http://schemas.microsoft.com/office/drawing/2014/main" id="{2290762E-2AA0-5C44-5E66-6B5D6AB82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514350"/>
            <a:ext cx="1921227" cy="1753009"/>
          </a:xfrm>
          <a:prstGeom prst="rect">
            <a:avLst/>
          </a:prstGeom>
        </p:spPr>
      </p:pic>
      <p:pic>
        <p:nvPicPr>
          <p:cNvPr id="2" name="object 6">
            <a:extLst>
              <a:ext uri="{FF2B5EF4-FFF2-40B4-BE49-F238E27FC236}">
                <a16:creationId xmlns:a16="http://schemas.microsoft.com/office/drawing/2014/main" id="{62F68010-8F1E-718A-3E77-0226A1044355}"/>
              </a:ext>
            </a:extLst>
          </p:cNvPr>
          <p:cNvPicPr/>
          <p:nvPr/>
        </p:nvPicPr>
        <p:blipFill>
          <a:blip r:embed="rId4" cstate="print"/>
          <a:stretch>
            <a:fillRect/>
          </a:stretch>
        </p:blipFill>
        <p:spPr>
          <a:xfrm>
            <a:off x="6858000" y="4739084"/>
            <a:ext cx="942974" cy="333374"/>
          </a:xfrm>
          <a:prstGeom prst="rect">
            <a:avLst/>
          </a:prstGeom>
        </p:spPr>
      </p:pic>
    </p:spTree>
    <p:extLst>
      <p:ext uri="{BB962C8B-B14F-4D97-AF65-F5344CB8AC3E}">
        <p14:creationId xmlns:p14="http://schemas.microsoft.com/office/powerpoint/2010/main" val="203604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946" y="383104"/>
            <a:ext cx="2882654" cy="570028"/>
          </a:xfrm>
          <a:prstGeom prst="rect">
            <a:avLst/>
          </a:prstGeom>
        </p:spPr>
        <p:txBody>
          <a:bodyPr vert="horz" wrap="square" lIns="0" tIns="15875" rIns="0" bIns="0" rtlCol="0">
            <a:spAutoFit/>
          </a:bodyPr>
          <a:lstStyle/>
          <a:p>
            <a:pPr marL="12700" algn="just">
              <a:spcBef>
                <a:spcPts val="125"/>
              </a:spcBef>
            </a:pPr>
            <a:r>
              <a:rPr lang="it-IT" sz="2400" spc="-155" dirty="0">
                <a:latin typeface="Trebuchet MS"/>
                <a:cs typeface="Trebuchet MS"/>
              </a:rPr>
              <a:t>Bando Contributi FRD : </a:t>
            </a:r>
            <a:br>
              <a:rPr lang="it-IT" sz="1200" spc="-95" dirty="0">
                <a:solidFill>
                  <a:srgbClr val="FF0000"/>
                </a:solidFill>
              </a:rPr>
            </a:br>
            <a:endParaRPr sz="1200" dirty="0">
              <a:latin typeface="Trebuchet MS"/>
              <a:cs typeface="Trebuchet MS"/>
            </a:endParaRPr>
          </a:p>
        </p:txBody>
      </p:sp>
      <p:sp>
        <p:nvSpPr>
          <p:cNvPr id="3" name="object 3"/>
          <p:cNvSpPr txBox="1"/>
          <p:nvPr/>
        </p:nvSpPr>
        <p:spPr>
          <a:xfrm>
            <a:off x="3429000" y="971550"/>
            <a:ext cx="5257800" cy="3375283"/>
          </a:xfrm>
          <a:prstGeom prst="rect">
            <a:avLst/>
          </a:prstGeom>
        </p:spPr>
        <p:txBody>
          <a:bodyPr vert="horz" wrap="square" lIns="0" tIns="12700" rIns="0" bIns="0" rtlCol="0">
            <a:spAutoFit/>
          </a:bodyPr>
          <a:lstStyle/>
          <a:p>
            <a:pPr marL="12700" algn="just">
              <a:lnSpc>
                <a:spcPts val="1664"/>
              </a:lnSpc>
              <a:spcBef>
                <a:spcPts val="100"/>
              </a:spcBef>
            </a:pPr>
            <a:r>
              <a:rPr sz="1400" b="1" spc="-15" dirty="0" err="1">
                <a:cs typeface="Calibri" panose="020F0502020204030204" pitchFamily="34" charset="0"/>
              </a:rPr>
              <a:t>Favorire</a:t>
            </a:r>
            <a:r>
              <a:rPr lang="it-IT" sz="1400" b="1" spc="-135" dirty="0">
                <a:cs typeface="Calibri" panose="020F0502020204030204" pitchFamily="34" charset="0"/>
              </a:rPr>
              <a:t> </a:t>
            </a:r>
            <a:r>
              <a:rPr sz="1400" b="1" spc="-40" dirty="0" err="1">
                <a:cs typeface="Calibri" panose="020F0502020204030204" pitchFamily="34" charset="0"/>
              </a:rPr>
              <a:t>l’inclusione</a:t>
            </a:r>
            <a:r>
              <a:rPr sz="1400" b="1" spc="-135" dirty="0">
                <a:cs typeface="Calibri" panose="020F0502020204030204" pitchFamily="34" charset="0"/>
              </a:rPr>
              <a:t> </a:t>
            </a:r>
            <a:r>
              <a:rPr sz="1400" b="1" spc="-25" dirty="0">
                <a:cs typeface="Calibri" panose="020F0502020204030204" pitchFamily="34" charset="0"/>
              </a:rPr>
              <a:t>socio-</a:t>
            </a:r>
            <a:r>
              <a:rPr sz="1400" b="1" spc="-25" dirty="0" err="1">
                <a:cs typeface="Calibri" panose="020F0502020204030204" pitchFamily="34" charset="0"/>
              </a:rPr>
              <a:t>lavorativa</a:t>
            </a:r>
            <a:r>
              <a:rPr lang="it-IT" sz="1400" b="1" spc="-25" dirty="0">
                <a:cs typeface="Calibri" panose="020F0502020204030204" pitchFamily="34" charset="0"/>
              </a:rPr>
              <a:t> </a:t>
            </a:r>
            <a:r>
              <a:rPr sz="1400" b="1" spc="-10" dirty="0" err="1">
                <a:cs typeface="Calibri" panose="020F0502020204030204" pitchFamily="34" charset="0"/>
              </a:rPr>
              <a:t>delle</a:t>
            </a:r>
            <a:r>
              <a:rPr sz="1400" b="1" spc="-135" dirty="0">
                <a:cs typeface="Calibri" panose="020F0502020204030204" pitchFamily="34" charset="0"/>
              </a:rPr>
              <a:t> </a:t>
            </a:r>
            <a:r>
              <a:rPr sz="1400" b="1" spc="-25" dirty="0">
                <a:cs typeface="Calibri" panose="020F0502020204030204" pitchFamily="34" charset="0"/>
              </a:rPr>
              <a:t>persone</a:t>
            </a:r>
            <a:r>
              <a:rPr sz="1400" b="1" spc="-135" dirty="0">
                <a:cs typeface="Calibri" panose="020F0502020204030204" pitchFamily="34" charset="0"/>
              </a:rPr>
              <a:t> </a:t>
            </a:r>
            <a:r>
              <a:rPr sz="1400" b="1" spc="-35" dirty="0">
                <a:cs typeface="Calibri" panose="020F0502020204030204" pitchFamily="34" charset="0"/>
              </a:rPr>
              <a:t>con</a:t>
            </a:r>
            <a:r>
              <a:rPr sz="1400" b="1" spc="-135" dirty="0">
                <a:cs typeface="Calibri" panose="020F0502020204030204" pitchFamily="34" charset="0"/>
              </a:rPr>
              <a:t> </a:t>
            </a:r>
            <a:r>
              <a:rPr sz="1400" b="1" spc="-20" dirty="0">
                <a:cs typeface="Calibri" panose="020F0502020204030204" pitchFamily="34" charset="0"/>
              </a:rPr>
              <a:t>disabilità,</a:t>
            </a:r>
            <a:r>
              <a:rPr sz="1400" b="1" spc="-135" dirty="0">
                <a:cs typeface="Calibri" panose="020F0502020204030204" pitchFamily="34" charset="0"/>
              </a:rPr>
              <a:t> </a:t>
            </a:r>
            <a:r>
              <a:rPr sz="1400" b="1" spc="-10" dirty="0" err="1">
                <a:cs typeface="Calibri" panose="020F0502020204030204" pitchFamily="34" charset="0"/>
              </a:rPr>
              <a:t>iscritte</a:t>
            </a:r>
            <a:r>
              <a:rPr sz="1400" b="1" spc="-135" dirty="0">
                <a:cs typeface="Calibri" panose="020F0502020204030204" pitchFamily="34" charset="0"/>
              </a:rPr>
              <a:t> </a:t>
            </a:r>
            <a:r>
              <a:rPr lang="it-IT" sz="1400" b="1" spc="5" dirty="0">
                <a:cs typeface="Calibri" panose="020F0502020204030204" pitchFamily="34" charset="0"/>
              </a:rPr>
              <a:t>negli elenchi ex</a:t>
            </a:r>
            <a:r>
              <a:rPr sz="1400" b="1" spc="-135" dirty="0">
                <a:cs typeface="Calibri" panose="020F0502020204030204" pitchFamily="34" charset="0"/>
              </a:rPr>
              <a:t> </a:t>
            </a:r>
            <a:r>
              <a:rPr sz="1400" b="1" spc="-60" dirty="0">
                <a:cs typeface="Calibri" panose="020F0502020204030204" pitchFamily="34" charset="0"/>
              </a:rPr>
              <a:t>L.</a:t>
            </a:r>
            <a:r>
              <a:rPr sz="1400" b="1" spc="-135" dirty="0">
                <a:cs typeface="Calibri" panose="020F0502020204030204" pitchFamily="34" charset="0"/>
              </a:rPr>
              <a:t> </a:t>
            </a:r>
            <a:r>
              <a:rPr sz="1400" b="1" spc="-10" dirty="0">
                <a:cs typeface="Calibri" panose="020F0502020204030204" pitchFamily="34" charset="0"/>
              </a:rPr>
              <a:t>12</a:t>
            </a:r>
            <a:r>
              <a:rPr sz="1400" b="1" spc="-135" dirty="0">
                <a:cs typeface="Calibri" panose="020F0502020204030204" pitchFamily="34" charset="0"/>
              </a:rPr>
              <a:t> </a:t>
            </a:r>
            <a:r>
              <a:rPr sz="1400" b="1" spc="5" dirty="0">
                <a:cs typeface="Calibri" panose="020F0502020204030204" pitchFamily="34" charset="0"/>
              </a:rPr>
              <a:t>marzo</a:t>
            </a:r>
            <a:r>
              <a:rPr sz="1400" b="1" spc="-135" dirty="0">
                <a:cs typeface="Calibri" panose="020F0502020204030204" pitchFamily="34" charset="0"/>
              </a:rPr>
              <a:t> </a:t>
            </a:r>
            <a:r>
              <a:rPr sz="1400" b="1" spc="-25" dirty="0">
                <a:cs typeface="Calibri" panose="020F0502020204030204" pitchFamily="34" charset="0"/>
              </a:rPr>
              <a:t>1999</a:t>
            </a:r>
            <a:r>
              <a:rPr sz="1400" b="1" spc="-135" dirty="0">
                <a:cs typeface="Calibri" panose="020F0502020204030204" pitchFamily="34" charset="0"/>
              </a:rPr>
              <a:t> </a:t>
            </a:r>
            <a:r>
              <a:rPr sz="1400" b="1" spc="5" dirty="0">
                <a:cs typeface="Calibri" panose="020F0502020204030204" pitchFamily="34" charset="0"/>
              </a:rPr>
              <a:t>n.</a:t>
            </a:r>
            <a:r>
              <a:rPr sz="1400" b="1" spc="-135" dirty="0">
                <a:cs typeface="Calibri" panose="020F0502020204030204" pitchFamily="34" charset="0"/>
              </a:rPr>
              <a:t> </a:t>
            </a:r>
            <a:r>
              <a:rPr sz="1400" b="1" spc="-25" dirty="0">
                <a:cs typeface="Calibri" panose="020F0502020204030204" pitchFamily="34" charset="0"/>
              </a:rPr>
              <a:t>68, </a:t>
            </a:r>
            <a:r>
              <a:rPr sz="1400" b="1" spc="-375" dirty="0">
                <a:cs typeface="Calibri" panose="020F0502020204030204" pitchFamily="34" charset="0"/>
              </a:rPr>
              <a:t> </a:t>
            </a:r>
            <a:r>
              <a:rPr sz="1400" b="1" spc="5" dirty="0">
                <a:cs typeface="Calibri" panose="020F0502020204030204" pitchFamily="34" charset="0"/>
              </a:rPr>
              <a:t>attraverso </a:t>
            </a:r>
            <a:r>
              <a:rPr sz="1400" b="1" spc="-35" dirty="0">
                <a:cs typeface="Calibri" panose="020F0502020204030204" pitchFamily="34" charset="0"/>
              </a:rPr>
              <a:t>l’erogazione </a:t>
            </a:r>
            <a:r>
              <a:rPr sz="1400" b="1" dirty="0">
                <a:cs typeface="Calibri" panose="020F0502020204030204" pitchFamily="34" charset="0"/>
              </a:rPr>
              <a:t>di contributi </a:t>
            </a:r>
            <a:r>
              <a:rPr sz="1400" b="1" spc="20" dirty="0">
                <a:cs typeface="Calibri" panose="020F0502020204030204" pitchFamily="34" charset="0"/>
              </a:rPr>
              <a:t>ai </a:t>
            </a:r>
            <a:r>
              <a:rPr sz="1400" b="1" spc="10" dirty="0">
                <a:cs typeface="Calibri" panose="020F0502020204030204" pitchFamily="34" charset="0"/>
              </a:rPr>
              <a:t>datori </a:t>
            </a:r>
            <a:r>
              <a:rPr sz="1400" b="1" dirty="0">
                <a:cs typeface="Calibri" panose="020F0502020204030204" pitchFamily="34" charset="0"/>
              </a:rPr>
              <a:t>di </a:t>
            </a:r>
            <a:r>
              <a:rPr sz="1400" b="1" spc="-15" dirty="0">
                <a:cs typeface="Calibri" panose="020F0502020204030204" pitchFamily="34" charset="0"/>
              </a:rPr>
              <a:t>lavoro </a:t>
            </a:r>
            <a:r>
              <a:rPr sz="1400" b="1" spc="-10" dirty="0">
                <a:cs typeface="Calibri" panose="020F0502020204030204" pitchFamily="34" charset="0"/>
              </a:rPr>
              <a:t> finalizzati</a:t>
            </a:r>
            <a:r>
              <a:rPr sz="1400" b="1" spc="-145" dirty="0">
                <a:cs typeface="Calibri" panose="020F0502020204030204" pitchFamily="34" charset="0"/>
              </a:rPr>
              <a:t> </a:t>
            </a:r>
            <a:r>
              <a:rPr sz="1400" b="1" spc="65" dirty="0">
                <a:cs typeface="Calibri" panose="020F0502020204030204" pitchFamily="34" charset="0"/>
              </a:rPr>
              <a:t>a</a:t>
            </a:r>
            <a:r>
              <a:rPr sz="1400" b="1" spc="-140" dirty="0">
                <a:cs typeface="Calibri" panose="020F0502020204030204" pitchFamily="34" charset="0"/>
              </a:rPr>
              <a:t> </a:t>
            </a:r>
            <a:r>
              <a:rPr sz="1400" b="1" spc="-15" dirty="0" err="1">
                <a:cs typeface="Calibri" panose="020F0502020204030204" pitchFamily="34" charset="0"/>
              </a:rPr>
              <a:t>finanziare</a:t>
            </a:r>
            <a:r>
              <a:rPr sz="1400" b="1" spc="-15" dirty="0">
                <a:cs typeface="Calibri" panose="020F0502020204030204" pitchFamily="34" charset="0"/>
              </a:rPr>
              <a:t>:</a:t>
            </a:r>
            <a:endParaRPr lang="it-IT" sz="1400" b="1" spc="-15" dirty="0">
              <a:cs typeface="Calibri" panose="020F0502020204030204" pitchFamily="34" charset="0"/>
            </a:endParaRPr>
          </a:p>
          <a:p>
            <a:pPr marL="12700" algn="just">
              <a:lnSpc>
                <a:spcPts val="1664"/>
              </a:lnSpc>
              <a:spcBef>
                <a:spcPts val="100"/>
              </a:spcBef>
            </a:pPr>
            <a:endParaRPr sz="1400" dirty="0">
              <a:cs typeface="Arial"/>
            </a:endParaRPr>
          </a:p>
          <a:p>
            <a:pPr marL="213360" indent="-201295">
              <a:spcAft>
                <a:spcPts val="600"/>
              </a:spcAft>
              <a:buFontTx/>
              <a:buAutoNum type="alphaUcPeriod"/>
              <a:tabLst>
                <a:tab pos="213995" algn="l"/>
              </a:tabLst>
            </a:pPr>
            <a:r>
              <a:rPr lang="it-IT" sz="1400" spc="-15" dirty="0">
                <a:latin typeface="Calibri" panose="020F0502020204030204" pitchFamily="34" charset="0"/>
                <a:cs typeface="Calibri" panose="020F0502020204030204" pitchFamily="34" charset="0"/>
              </a:rPr>
              <a:t>Incentivi per l’inserimento lavorativo</a:t>
            </a:r>
          </a:p>
          <a:p>
            <a:pPr marL="213360" indent="-201295">
              <a:spcAft>
                <a:spcPts val="600"/>
              </a:spcAft>
              <a:buFontTx/>
              <a:buAutoNum type="alphaUcPeriod"/>
              <a:tabLst>
                <a:tab pos="213995" algn="l"/>
              </a:tabLst>
            </a:pPr>
            <a:r>
              <a:rPr lang="it-IT" sz="1400" spc="-15" dirty="0">
                <a:latin typeface="Calibri" panose="020F0502020204030204" pitchFamily="34" charset="0"/>
                <a:cs typeface="Calibri" panose="020F0502020204030204" pitchFamily="34" charset="0"/>
              </a:rPr>
              <a:t>Incentivi per il mantenimento lavorativo</a:t>
            </a:r>
          </a:p>
          <a:p>
            <a:pPr marL="213360" indent="-201295">
              <a:spcAft>
                <a:spcPts val="600"/>
              </a:spcAft>
              <a:buFontTx/>
              <a:buAutoNum type="alphaUcPeriod"/>
              <a:tabLst>
                <a:tab pos="213995" algn="l"/>
              </a:tabLst>
            </a:pPr>
            <a:r>
              <a:rPr sz="1400" spc="-15" dirty="0" err="1">
                <a:latin typeface="Calibri" panose="020F0502020204030204" pitchFamily="34" charset="0"/>
                <a:cs typeface="Calibri" panose="020F0502020204030204" pitchFamily="34" charset="0"/>
              </a:rPr>
              <a:t>Rimborso</a:t>
            </a:r>
            <a:r>
              <a:rPr sz="1400" spc="-15" dirty="0">
                <a:latin typeface="Calibri" panose="020F0502020204030204" pitchFamily="34" charset="0"/>
                <a:cs typeface="Calibri" panose="020F0502020204030204" pitchFamily="34" charset="0"/>
              </a:rPr>
              <a:t> per l’attivazione di tirocini</a:t>
            </a:r>
          </a:p>
          <a:p>
            <a:pPr marL="213360" indent="-201295">
              <a:spcAft>
                <a:spcPts val="600"/>
              </a:spcAft>
              <a:buAutoNum type="alphaUcPeriod"/>
              <a:tabLst>
                <a:tab pos="213995" algn="l"/>
              </a:tabLst>
            </a:pPr>
            <a:r>
              <a:rPr sz="1400" spc="-15" dirty="0">
                <a:latin typeface="Calibri" panose="020F0502020204030204" pitchFamily="34" charset="0"/>
                <a:cs typeface="Calibri" panose="020F0502020204030204" pitchFamily="34" charset="0"/>
              </a:rPr>
              <a:t>Servizi di consulenza</a:t>
            </a:r>
          </a:p>
          <a:p>
            <a:pPr marL="213360" indent="-201295">
              <a:spcAft>
                <a:spcPts val="600"/>
              </a:spcAft>
              <a:buAutoNum type="alphaUcPeriod"/>
              <a:tabLst>
                <a:tab pos="213995" algn="l"/>
              </a:tabLst>
            </a:pPr>
            <a:r>
              <a:rPr sz="1400" spc="-15" dirty="0">
                <a:latin typeface="Calibri" panose="020F0502020204030204" pitchFamily="34" charset="0"/>
                <a:cs typeface="Calibri" panose="020F0502020204030204" pitchFamily="34" charset="0"/>
              </a:rPr>
              <a:t>Contributi per l’acquisto di ausili e </a:t>
            </a:r>
            <a:r>
              <a:rPr sz="1400" spc="-15" dirty="0" err="1">
                <a:latin typeface="Calibri" panose="020F0502020204030204" pitchFamily="34" charset="0"/>
                <a:cs typeface="Calibri" panose="020F0502020204030204" pitchFamily="34" charset="0"/>
              </a:rPr>
              <a:t>accomodamenti</a:t>
            </a:r>
            <a:endParaRPr lang="it-IT" sz="1400" spc="-15" dirty="0">
              <a:latin typeface="Calibri" panose="020F0502020204030204" pitchFamily="34" charset="0"/>
              <a:cs typeface="Calibri" panose="020F0502020204030204" pitchFamily="34" charset="0"/>
            </a:endParaRPr>
          </a:p>
          <a:p>
            <a:pPr marL="213360" indent="-201295">
              <a:spcAft>
                <a:spcPts val="600"/>
              </a:spcAft>
              <a:buAutoNum type="alphaUcPeriod"/>
              <a:tabLst>
                <a:tab pos="213995" algn="l"/>
              </a:tabLst>
            </a:pPr>
            <a:endParaRPr lang="it-IT" sz="1400" spc="-15" dirty="0">
              <a:latin typeface="Calibri" panose="020F0502020204030204" pitchFamily="34" charset="0"/>
              <a:cs typeface="Calibri" panose="020F0502020204030204" pitchFamily="34" charset="0"/>
            </a:endParaRPr>
          </a:p>
          <a:p>
            <a:pPr marL="12065">
              <a:spcAft>
                <a:spcPts val="600"/>
              </a:spcAft>
              <a:tabLst>
                <a:tab pos="213995" algn="l"/>
              </a:tabLst>
            </a:pPr>
            <a:endParaRPr lang="it-IT" sz="1400" spc="-15" dirty="0">
              <a:latin typeface="Calibri" panose="020F0502020204030204" pitchFamily="34" charset="0"/>
              <a:cs typeface="Calibri" panose="020F0502020204030204" pitchFamily="34" charset="0"/>
            </a:endParaRPr>
          </a:p>
          <a:p>
            <a:pPr marL="12065">
              <a:spcAft>
                <a:spcPts val="600"/>
              </a:spcAft>
              <a:tabLst>
                <a:tab pos="213995" algn="l"/>
              </a:tabLst>
            </a:pPr>
            <a:r>
              <a:rPr lang="it-IT" sz="1400" spc="-15" dirty="0">
                <a:latin typeface="Calibri" panose="020F0502020204030204" pitchFamily="34" charset="0"/>
                <a:cs typeface="Calibri" panose="020F0502020204030204" pitchFamily="34" charset="0"/>
              </a:rPr>
              <a:t>Gli importi indicati nelle slide successive sono da considerarsi come massimali da riparametrare secondo l’orario di lavoro settimanale.</a:t>
            </a:r>
          </a:p>
        </p:txBody>
      </p:sp>
      <p:pic>
        <p:nvPicPr>
          <p:cNvPr id="4" name="object 4"/>
          <p:cNvPicPr/>
          <p:nvPr/>
        </p:nvPicPr>
        <p:blipFill>
          <a:blip r:embed="rId2" cstate="print"/>
          <a:stretch>
            <a:fillRect/>
          </a:stretch>
        </p:blipFill>
        <p:spPr>
          <a:xfrm>
            <a:off x="0" y="4383922"/>
            <a:ext cx="6641220" cy="759577"/>
          </a:xfrm>
          <a:prstGeom prst="rect">
            <a:avLst/>
          </a:prstGeom>
        </p:spPr>
      </p:pic>
      <p:pic>
        <p:nvPicPr>
          <p:cNvPr id="5" name="object 5"/>
          <p:cNvPicPr/>
          <p:nvPr/>
        </p:nvPicPr>
        <p:blipFill>
          <a:blip r:embed="rId3" cstate="print"/>
          <a:stretch>
            <a:fillRect/>
          </a:stretch>
        </p:blipFill>
        <p:spPr>
          <a:xfrm>
            <a:off x="7426440" y="4643189"/>
            <a:ext cx="400049" cy="323849"/>
          </a:xfrm>
          <a:prstGeom prst="rect">
            <a:avLst/>
          </a:prstGeom>
        </p:spPr>
      </p:pic>
      <p:pic>
        <p:nvPicPr>
          <p:cNvPr id="6" name="object 6"/>
          <p:cNvPicPr/>
          <p:nvPr/>
        </p:nvPicPr>
        <p:blipFill>
          <a:blip r:embed="rId4" cstate="print"/>
          <a:stretch>
            <a:fillRect/>
          </a:stretch>
        </p:blipFill>
        <p:spPr>
          <a:xfrm>
            <a:off x="8019998" y="4629150"/>
            <a:ext cx="942974" cy="333374"/>
          </a:xfrm>
          <a:prstGeom prst="rect">
            <a:avLst/>
          </a:prstGeom>
        </p:spPr>
      </p:pic>
      <p:pic>
        <p:nvPicPr>
          <p:cNvPr id="7" name="object 7"/>
          <p:cNvPicPr/>
          <p:nvPr/>
        </p:nvPicPr>
        <p:blipFill>
          <a:blip r:embed="rId5" cstate="print"/>
          <a:stretch>
            <a:fillRect/>
          </a:stretch>
        </p:blipFill>
        <p:spPr>
          <a:xfrm>
            <a:off x="304095" y="1962150"/>
            <a:ext cx="2790824" cy="20954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5511" y="4164354"/>
            <a:ext cx="6641220" cy="759577"/>
          </a:xfrm>
          <a:prstGeom prst="rect">
            <a:avLst/>
          </a:prstGeom>
        </p:spPr>
      </p:pic>
      <p:pic>
        <p:nvPicPr>
          <p:cNvPr id="3" name="object 3"/>
          <p:cNvPicPr/>
          <p:nvPr/>
        </p:nvPicPr>
        <p:blipFill>
          <a:blip r:embed="rId3" cstate="print"/>
          <a:stretch>
            <a:fillRect/>
          </a:stretch>
        </p:blipFill>
        <p:spPr>
          <a:xfrm>
            <a:off x="7350240" y="4654451"/>
            <a:ext cx="400049" cy="323849"/>
          </a:xfrm>
          <a:prstGeom prst="rect">
            <a:avLst/>
          </a:prstGeom>
        </p:spPr>
      </p:pic>
      <p:pic>
        <p:nvPicPr>
          <p:cNvPr id="4" name="object 4"/>
          <p:cNvPicPr/>
          <p:nvPr/>
        </p:nvPicPr>
        <p:blipFill>
          <a:blip r:embed="rId4" cstate="print"/>
          <a:stretch>
            <a:fillRect/>
          </a:stretch>
        </p:blipFill>
        <p:spPr>
          <a:xfrm>
            <a:off x="7943798" y="4640410"/>
            <a:ext cx="942974" cy="333374"/>
          </a:xfrm>
          <a:prstGeom prst="rect">
            <a:avLst/>
          </a:prstGeom>
        </p:spPr>
      </p:pic>
      <p:pic>
        <p:nvPicPr>
          <p:cNvPr id="5" name="object 5"/>
          <p:cNvPicPr/>
          <p:nvPr/>
        </p:nvPicPr>
        <p:blipFill>
          <a:blip r:embed="rId5" cstate="print"/>
          <a:stretch>
            <a:fillRect/>
          </a:stretch>
        </p:blipFill>
        <p:spPr>
          <a:xfrm>
            <a:off x="421719" y="1488633"/>
            <a:ext cx="2867024" cy="1914524"/>
          </a:xfrm>
          <a:prstGeom prst="rect">
            <a:avLst/>
          </a:prstGeom>
        </p:spPr>
      </p:pic>
      <p:sp>
        <p:nvSpPr>
          <p:cNvPr id="6" name="object 6"/>
          <p:cNvSpPr txBox="1">
            <a:spLocks noGrp="1"/>
          </p:cNvSpPr>
          <p:nvPr>
            <p:ph type="title"/>
          </p:nvPr>
        </p:nvSpPr>
        <p:spPr>
          <a:xfrm>
            <a:off x="393947" y="383104"/>
            <a:ext cx="3569970" cy="385362"/>
          </a:xfrm>
          <a:prstGeom prst="rect">
            <a:avLst/>
          </a:prstGeom>
        </p:spPr>
        <p:txBody>
          <a:bodyPr vert="horz" wrap="square" lIns="0" tIns="15875" rIns="0" bIns="0" rtlCol="0">
            <a:spAutoFit/>
          </a:bodyPr>
          <a:lstStyle/>
          <a:p>
            <a:pPr marL="12700">
              <a:lnSpc>
                <a:spcPct val="100000"/>
              </a:lnSpc>
              <a:spcBef>
                <a:spcPts val="125"/>
              </a:spcBef>
            </a:pPr>
            <a:r>
              <a:rPr sz="2400" spc="-120" dirty="0">
                <a:latin typeface="Trebuchet MS"/>
                <a:cs typeface="Trebuchet MS"/>
              </a:rPr>
              <a:t>D</a:t>
            </a:r>
            <a:r>
              <a:rPr sz="2400" spc="-300" dirty="0">
                <a:latin typeface="Trebuchet MS"/>
                <a:cs typeface="Trebuchet MS"/>
              </a:rPr>
              <a:t>e</a:t>
            </a:r>
            <a:r>
              <a:rPr sz="2400" spc="10" dirty="0">
                <a:latin typeface="Trebuchet MS"/>
                <a:cs typeface="Trebuchet MS"/>
              </a:rPr>
              <a:t>s</a:t>
            </a:r>
            <a:r>
              <a:rPr sz="2400" spc="-210" dirty="0">
                <a:latin typeface="Trebuchet MS"/>
                <a:cs typeface="Trebuchet MS"/>
              </a:rPr>
              <a:t>t</a:t>
            </a:r>
            <a:r>
              <a:rPr sz="2400" spc="-235" dirty="0">
                <a:latin typeface="Trebuchet MS"/>
                <a:cs typeface="Trebuchet MS"/>
              </a:rPr>
              <a:t>i</a:t>
            </a:r>
            <a:r>
              <a:rPr sz="2400" spc="-220" dirty="0">
                <a:latin typeface="Trebuchet MS"/>
                <a:cs typeface="Trebuchet MS"/>
              </a:rPr>
              <a:t>n</a:t>
            </a:r>
            <a:r>
              <a:rPr sz="2400" spc="-175" dirty="0">
                <a:latin typeface="Trebuchet MS"/>
                <a:cs typeface="Trebuchet MS"/>
              </a:rPr>
              <a:t>a</a:t>
            </a:r>
            <a:r>
              <a:rPr sz="2400" spc="-210" dirty="0">
                <a:latin typeface="Trebuchet MS"/>
                <a:cs typeface="Trebuchet MS"/>
              </a:rPr>
              <a:t>t</a:t>
            </a:r>
            <a:r>
              <a:rPr sz="2400" spc="-175" dirty="0">
                <a:latin typeface="Trebuchet MS"/>
                <a:cs typeface="Trebuchet MS"/>
              </a:rPr>
              <a:t>a</a:t>
            </a:r>
            <a:r>
              <a:rPr sz="2400" spc="-275" dirty="0">
                <a:latin typeface="Trebuchet MS"/>
                <a:cs typeface="Trebuchet MS"/>
              </a:rPr>
              <a:t>r</a:t>
            </a:r>
            <a:r>
              <a:rPr sz="2400" spc="-114" dirty="0">
                <a:latin typeface="Trebuchet MS"/>
                <a:cs typeface="Trebuchet MS"/>
              </a:rPr>
              <a:t>i</a:t>
            </a:r>
            <a:r>
              <a:rPr sz="2400" spc="-475" dirty="0">
                <a:latin typeface="Trebuchet MS"/>
                <a:cs typeface="Trebuchet MS"/>
              </a:rPr>
              <a:t> </a:t>
            </a:r>
            <a:r>
              <a:rPr sz="2400" spc="-180" dirty="0">
                <a:latin typeface="Trebuchet MS"/>
                <a:cs typeface="Trebuchet MS"/>
              </a:rPr>
              <a:t>e</a:t>
            </a:r>
            <a:r>
              <a:rPr sz="2400" spc="-475" dirty="0">
                <a:latin typeface="Trebuchet MS"/>
                <a:cs typeface="Trebuchet MS"/>
              </a:rPr>
              <a:t> </a:t>
            </a:r>
            <a:r>
              <a:rPr sz="2400" spc="-220" dirty="0">
                <a:latin typeface="Trebuchet MS"/>
                <a:cs typeface="Trebuchet MS"/>
              </a:rPr>
              <a:t>b</a:t>
            </a:r>
            <a:r>
              <a:rPr sz="2400" spc="-300" dirty="0">
                <a:latin typeface="Trebuchet MS"/>
                <a:cs typeface="Trebuchet MS"/>
              </a:rPr>
              <a:t>e</a:t>
            </a:r>
            <a:r>
              <a:rPr sz="2400" spc="-220" dirty="0">
                <a:latin typeface="Trebuchet MS"/>
                <a:cs typeface="Trebuchet MS"/>
              </a:rPr>
              <a:t>n</a:t>
            </a:r>
            <a:r>
              <a:rPr sz="2400" spc="-300" dirty="0">
                <a:latin typeface="Trebuchet MS"/>
                <a:cs typeface="Trebuchet MS"/>
              </a:rPr>
              <a:t>e</a:t>
            </a:r>
            <a:r>
              <a:rPr sz="2400" spc="-150" dirty="0">
                <a:latin typeface="Trebuchet MS"/>
                <a:cs typeface="Trebuchet MS"/>
              </a:rPr>
              <a:t>f</a:t>
            </a:r>
            <a:r>
              <a:rPr sz="2400" spc="-235" dirty="0">
                <a:latin typeface="Trebuchet MS"/>
                <a:cs typeface="Trebuchet MS"/>
              </a:rPr>
              <a:t>i</a:t>
            </a:r>
            <a:r>
              <a:rPr sz="2400" spc="-305" dirty="0">
                <a:latin typeface="Trebuchet MS"/>
                <a:cs typeface="Trebuchet MS"/>
              </a:rPr>
              <a:t>c</a:t>
            </a:r>
            <a:r>
              <a:rPr sz="2400" spc="-235" dirty="0">
                <a:latin typeface="Trebuchet MS"/>
                <a:cs typeface="Trebuchet MS"/>
              </a:rPr>
              <a:t>i</a:t>
            </a:r>
            <a:r>
              <a:rPr sz="2400" spc="-175" dirty="0">
                <a:latin typeface="Trebuchet MS"/>
                <a:cs typeface="Trebuchet MS"/>
              </a:rPr>
              <a:t>a</a:t>
            </a:r>
            <a:r>
              <a:rPr sz="2400" spc="-275" dirty="0">
                <a:latin typeface="Trebuchet MS"/>
                <a:cs typeface="Trebuchet MS"/>
              </a:rPr>
              <a:t>r</a:t>
            </a:r>
            <a:r>
              <a:rPr sz="2400" spc="-114" dirty="0">
                <a:latin typeface="Trebuchet MS"/>
                <a:cs typeface="Trebuchet MS"/>
              </a:rPr>
              <a:t>i</a:t>
            </a:r>
            <a:endParaRPr sz="2400" dirty="0">
              <a:latin typeface="Trebuchet MS"/>
              <a:cs typeface="Trebuchet MS"/>
            </a:endParaRPr>
          </a:p>
        </p:txBody>
      </p:sp>
      <p:sp>
        <p:nvSpPr>
          <p:cNvPr id="7" name="object 7"/>
          <p:cNvSpPr txBox="1"/>
          <p:nvPr/>
        </p:nvSpPr>
        <p:spPr>
          <a:xfrm>
            <a:off x="3639289" y="575785"/>
            <a:ext cx="4880610" cy="1218923"/>
          </a:xfrm>
          <a:prstGeom prst="rect">
            <a:avLst/>
          </a:prstGeom>
        </p:spPr>
        <p:txBody>
          <a:bodyPr vert="horz" wrap="square" lIns="0" tIns="125095" rIns="0" bIns="0" rtlCol="0">
            <a:spAutoFit/>
          </a:bodyPr>
          <a:lstStyle/>
          <a:p>
            <a:pPr marL="12700">
              <a:lnSpc>
                <a:spcPct val="100000"/>
              </a:lnSpc>
              <a:spcBef>
                <a:spcPts val="985"/>
              </a:spcBef>
            </a:pPr>
            <a:r>
              <a:rPr sz="1500" b="1" dirty="0">
                <a:solidFill>
                  <a:srgbClr val="FA6161"/>
                </a:solidFill>
                <a:latin typeface="+mj-lt"/>
                <a:cs typeface="Arial"/>
              </a:rPr>
              <a:t>Dest</a:t>
            </a:r>
            <a:r>
              <a:rPr sz="1400" b="1" dirty="0">
                <a:solidFill>
                  <a:srgbClr val="FA6161"/>
                </a:solidFill>
                <a:latin typeface="+mj-lt"/>
                <a:cs typeface="Arial"/>
              </a:rPr>
              <a:t>inatari</a:t>
            </a:r>
            <a:endParaRPr sz="1400" dirty="0">
              <a:latin typeface="+mj-lt"/>
              <a:cs typeface="Arial"/>
            </a:endParaRPr>
          </a:p>
          <a:p>
            <a:pPr marL="12700" marR="5080" algn="just"/>
            <a:r>
              <a:rPr sz="1400" spc="-5" dirty="0">
                <a:latin typeface="Calibri" panose="020F0502020204030204" pitchFamily="34" charset="0"/>
                <a:cs typeface="Calibri" panose="020F0502020204030204" pitchFamily="34" charset="0"/>
              </a:rPr>
              <a:t>Persone con disabilità in cerca di lavoro iscritte al collocamento mirato dei  Centri per l’Impiego della Regione Piemonte secondo quanto previsto dalla  Legge n. 68/1999 o occupate ai sensi della Legge n. 68/1999</a:t>
            </a:r>
            <a:r>
              <a:rPr lang="it-IT" sz="1400" spc="-5" dirty="0">
                <a:latin typeface="Calibri" panose="020F0502020204030204" pitchFamily="34" charset="0"/>
                <a:cs typeface="Calibri" panose="020F0502020204030204" pitchFamily="34" charset="0"/>
              </a:rPr>
              <a:t>.</a:t>
            </a:r>
            <a:endParaRPr sz="1400" spc="-5" dirty="0">
              <a:latin typeface="Calibri" panose="020F0502020204030204" pitchFamily="34" charset="0"/>
              <a:cs typeface="Calibri" panose="020F0502020204030204" pitchFamily="34" charset="0"/>
            </a:endParaRPr>
          </a:p>
        </p:txBody>
      </p:sp>
      <p:sp>
        <p:nvSpPr>
          <p:cNvPr id="8" name="object 8"/>
          <p:cNvSpPr txBox="1"/>
          <p:nvPr/>
        </p:nvSpPr>
        <p:spPr>
          <a:xfrm>
            <a:off x="3625136" y="1909452"/>
            <a:ext cx="5097145" cy="1628651"/>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A6161"/>
                </a:solidFill>
                <a:latin typeface="+mj-lt"/>
                <a:cs typeface="Arial"/>
              </a:rPr>
              <a:t>Beneficiari</a:t>
            </a:r>
            <a:endParaRPr sz="1400" dirty="0">
              <a:latin typeface="+mj-lt"/>
              <a:cs typeface="Arial"/>
            </a:endParaRPr>
          </a:p>
          <a:p>
            <a:pPr algn="just"/>
            <a:r>
              <a:rPr sz="1400" spc="-15" dirty="0">
                <a:latin typeface="Calibri" panose="020F0502020204030204" pitchFamily="34" charset="0"/>
                <a:cs typeface="Calibri" panose="020F0502020204030204" pitchFamily="34" charset="0"/>
              </a:rPr>
              <a:t>L’intervento</a:t>
            </a:r>
            <a:r>
              <a:rPr sz="1400" spc="-100" dirty="0">
                <a:latin typeface="Calibri" panose="020F0502020204030204" pitchFamily="34" charset="0"/>
                <a:cs typeface="Calibri" panose="020F0502020204030204" pitchFamily="34" charset="0"/>
              </a:rPr>
              <a:t> </a:t>
            </a:r>
            <a:r>
              <a:rPr sz="1400" spc="5" dirty="0">
                <a:latin typeface="Calibri" panose="020F0502020204030204" pitchFamily="34" charset="0"/>
                <a:cs typeface="Calibri" panose="020F0502020204030204" pitchFamily="34" charset="0"/>
              </a:rPr>
              <a:t>è</a:t>
            </a:r>
            <a:r>
              <a:rPr sz="1400" spc="-100" dirty="0">
                <a:latin typeface="Calibri" panose="020F0502020204030204" pitchFamily="34" charset="0"/>
                <a:cs typeface="Calibri" panose="020F0502020204030204" pitchFamily="34" charset="0"/>
              </a:rPr>
              <a:t> </a:t>
            </a:r>
            <a:r>
              <a:rPr sz="1400" spc="5" dirty="0" err="1">
                <a:latin typeface="Calibri" panose="020F0502020204030204" pitchFamily="34" charset="0"/>
                <a:cs typeface="Calibri" panose="020F0502020204030204" pitchFamily="34" charset="0"/>
              </a:rPr>
              <a:t>rivolto</a:t>
            </a:r>
            <a:r>
              <a:rPr sz="1400" spc="-100" dirty="0">
                <a:latin typeface="Calibri" panose="020F0502020204030204" pitchFamily="34" charset="0"/>
                <a:cs typeface="Calibri" panose="020F0502020204030204" pitchFamily="34" charset="0"/>
              </a:rPr>
              <a:t> </a:t>
            </a:r>
            <a:r>
              <a:rPr sz="1400" spc="-15" dirty="0">
                <a:latin typeface="Calibri" panose="020F0502020204030204" pitchFamily="34" charset="0"/>
                <a:cs typeface="Calibri" panose="020F0502020204030204" pitchFamily="34" charset="0"/>
              </a:rPr>
              <a:t>a</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datori</a:t>
            </a:r>
            <a:r>
              <a:rPr sz="1400" spc="-100"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di</a:t>
            </a:r>
            <a:r>
              <a:rPr sz="1400" spc="-100" dirty="0">
                <a:latin typeface="Calibri" panose="020F0502020204030204" pitchFamily="34" charset="0"/>
                <a:cs typeface="Calibri" panose="020F0502020204030204" pitchFamily="34" charset="0"/>
              </a:rPr>
              <a:t> </a:t>
            </a:r>
            <a:r>
              <a:rPr sz="1400" spc="-15" dirty="0">
                <a:latin typeface="Calibri" panose="020F0502020204030204" pitchFamily="34" charset="0"/>
                <a:cs typeface="Calibri" panose="020F0502020204030204" pitchFamily="34" charset="0"/>
              </a:rPr>
              <a:t>lavoro,</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enti</a:t>
            </a:r>
            <a:r>
              <a:rPr sz="1400" spc="-100" dirty="0">
                <a:latin typeface="Calibri" panose="020F0502020204030204" pitchFamily="34" charset="0"/>
                <a:cs typeface="Calibri" panose="020F0502020204030204" pitchFamily="34" charset="0"/>
              </a:rPr>
              <a:t> </a:t>
            </a:r>
            <a:r>
              <a:rPr sz="1400" spc="-5" dirty="0">
                <a:latin typeface="Calibri" panose="020F0502020204030204" pitchFamily="34" charset="0"/>
                <a:cs typeface="Calibri" panose="020F0502020204030204" pitchFamily="34" charset="0"/>
              </a:rPr>
              <a:t>pubblici</a:t>
            </a:r>
            <a:r>
              <a:rPr sz="1400" spc="-100" dirty="0">
                <a:latin typeface="Calibri" panose="020F0502020204030204" pitchFamily="34" charset="0"/>
                <a:cs typeface="Calibri" panose="020F0502020204030204" pitchFamily="34" charset="0"/>
              </a:rPr>
              <a:t> </a:t>
            </a:r>
            <a:r>
              <a:rPr sz="1400" spc="-30" dirty="0">
                <a:latin typeface="Calibri" panose="020F0502020204030204" pitchFamily="34" charset="0"/>
                <a:cs typeface="Calibri" panose="020F0502020204030204" pitchFamily="34" charset="0"/>
              </a:rPr>
              <a:t>(solo</a:t>
            </a:r>
            <a:r>
              <a:rPr sz="1400" spc="-100"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per</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le</a:t>
            </a:r>
            <a:r>
              <a:rPr sz="1400" spc="-100" dirty="0">
                <a:latin typeface="Calibri" panose="020F0502020204030204" pitchFamily="34" charset="0"/>
                <a:cs typeface="Calibri" panose="020F0502020204030204" pitchFamily="34" charset="0"/>
              </a:rPr>
              <a:t> </a:t>
            </a:r>
            <a:r>
              <a:rPr sz="1400" spc="-15" dirty="0">
                <a:latin typeface="Calibri" panose="020F0502020204030204" pitchFamily="34" charset="0"/>
                <a:cs typeface="Calibri" panose="020F0502020204030204" pitchFamily="34" charset="0"/>
              </a:rPr>
              <a:t>linee</a:t>
            </a:r>
            <a:r>
              <a:rPr sz="1400" spc="-100" dirty="0">
                <a:latin typeface="Calibri" panose="020F0502020204030204" pitchFamily="34" charset="0"/>
                <a:cs typeface="Calibri" panose="020F0502020204030204" pitchFamily="34" charset="0"/>
              </a:rPr>
              <a:t> </a:t>
            </a:r>
            <a:r>
              <a:rPr sz="1400" spc="-95" dirty="0">
                <a:latin typeface="Calibri" panose="020F0502020204030204" pitchFamily="34" charset="0"/>
                <a:cs typeface="Calibri" panose="020F0502020204030204" pitchFamily="34" charset="0"/>
              </a:rPr>
              <a:t>C-D-E)</a:t>
            </a:r>
            <a:r>
              <a:rPr sz="1400" spc="-100" dirty="0">
                <a:latin typeface="Calibri" panose="020F0502020204030204" pitchFamily="34" charset="0"/>
                <a:cs typeface="Calibri" panose="020F0502020204030204" pitchFamily="34" charset="0"/>
              </a:rPr>
              <a:t> </a:t>
            </a:r>
            <a:r>
              <a:rPr sz="1400" spc="5" dirty="0">
                <a:latin typeface="Calibri" panose="020F0502020204030204" pitchFamily="34" charset="0"/>
                <a:cs typeface="Calibri" panose="020F0502020204030204" pitchFamily="34" charset="0"/>
              </a:rPr>
              <a:t>e </a:t>
            </a:r>
            <a:r>
              <a:rPr sz="1400" spc="1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privati,</a:t>
            </a:r>
            <a:r>
              <a:rPr sz="1400" spc="-105" dirty="0">
                <a:latin typeface="Calibri" panose="020F0502020204030204" pitchFamily="34" charset="0"/>
                <a:cs typeface="Calibri" panose="020F0502020204030204" pitchFamily="34" charset="0"/>
              </a:rPr>
              <a:t> </a:t>
            </a:r>
            <a:r>
              <a:rPr sz="1400" spc="-5" dirty="0">
                <a:latin typeface="Calibri" panose="020F0502020204030204" pitchFamily="34" charset="0"/>
                <a:cs typeface="Calibri" panose="020F0502020204030204" pitchFamily="34" charset="0"/>
              </a:rPr>
              <a:t>con</a:t>
            </a:r>
            <a:r>
              <a:rPr sz="1400" spc="-100" dirty="0">
                <a:latin typeface="Calibri" panose="020F0502020204030204" pitchFamily="34" charset="0"/>
                <a:cs typeface="Calibri" panose="020F0502020204030204" pitchFamily="34" charset="0"/>
              </a:rPr>
              <a:t> </a:t>
            </a:r>
            <a:r>
              <a:rPr sz="1400" spc="-25" dirty="0">
                <a:latin typeface="Calibri" panose="020F0502020204030204" pitchFamily="34" charset="0"/>
                <a:cs typeface="Calibri" panose="020F0502020204030204" pitchFamily="34" charset="0"/>
              </a:rPr>
              <a:t>sede</a:t>
            </a:r>
            <a:r>
              <a:rPr sz="1400" spc="-100" dirty="0">
                <a:latin typeface="Calibri" panose="020F0502020204030204" pitchFamily="34" charset="0"/>
                <a:cs typeface="Calibri" panose="020F0502020204030204" pitchFamily="34" charset="0"/>
              </a:rPr>
              <a:t> </a:t>
            </a:r>
            <a:r>
              <a:rPr sz="1400" spc="-35" dirty="0">
                <a:latin typeface="Calibri" panose="020F0502020204030204" pitchFamily="34" charset="0"/>
                <a:cs typeface="Calibri" panose="020F0502020204030204" pitchFamily="34" charset="0"/>
              </a:rPr>
              <a:t>legale</a:t>
            </a:r>
            <a:r>
              <a:rPr sz="1400" spc="-100"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e/o</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operativa</a:t>
            </a:r>
            <a:r>
              <a:rPr sz="1400" spc="-100"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e/o</a:t>
            </a:r>
            <a:r>
              <a:rPr sz="1400" spc="-100" dirty="0">
                <a:latin typeface="Calibri" panose="020F0502020204030204" pitchFamily="34" charset="0"/>
                <a:cs typeface="Calibri" panose="020F0502020204030204" pitchFamily="34" charset="0"/>
              </a:rPr>
              <a:t> </a:t>
            </a:r>
            <a:r>
              <a:rPr sz="1400" spc="25" dirty="0">
                <a:latin typeface="Calibri" panose="020F0502020204030204" pitchFamily="34" charset="0"/>
                <a:cs typeface="Calibri" panose="020F0502020204030204" pitchFamily="34" charset="0"/>
              </a:rPr>
              <a:t>minimo</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una</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unità</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produttiva</a:t>
            </a:r>
            <a:r>
              <a:rPr sz="1400" spc="-100"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e/o</a:t>
            </a:r>
            <a:r>
              <a:rPr sz="1400" spc="-100" dirty="0">
                <a:latin typeface="Calibri" panose="020F0502020204030204" pitchFamily="34" charset="0"/>
                <a:cs typeface="Calibri" panose="020F0502020204030204" pitchFamily="34" charset="0"/>
              </a:rPr>
              <a:t> </a:t>
            </a:r>
            <a:r>
              <a:rPr sz="1400" spc="10" dirty="0">
                <a:latin typeface="Calibri" panose="020F0502020204030204" pitchFamily="34" charset="0"/>
                <a:cs typeface="Calibri" panose="020F0502020204030204" pitchFamily="34" charset="0"/>
              </a:rPr>
              <a:t>una </a:t>
            </a:r>
            <a:r>
              <a:rPr sz="1400" spc="-305" dirty="0">
                <a:latin typeface="Calibri" panose="020F0502020204030204" pitchFamily="34" charset="0"/>
                <a:cs typeface="Calibri" panose="020F0502020204030204" pitchFamily="34" charset="0"/>
              </a:rPr>
              <a:t> </a:t>
            </a:r>
            <a:r>
              <a:rPr sz="1400" spc="20" dirty="0">
                <a:latin typeface="Calibri" panose="020F0502020204030204" pitchFamily="34" charset="0"/>
                <a:cs typeface="Calibri" panose="020F0502020204030204" pitchFamily="34" charset="0"/>
              </a:rPr>
              <a:t>f</a:t>
            </a:r>
            <a:r>
              <a:rPr sz="1400" spc="-25" dirty="0">
                <a:latin typeface="Calibri" panose="020F0502020204030204" pitchFamily="34" charset="0"/>
                <a:cs typeface="Calibri" panose="020F0502020204030204" pitchFamily="34" charset="0"/>
              </a:rPr>
              <a:t>ili</a:t>
            </a:r>
            <a:r>
              <a:rPr sz="1400" spc="-50" dirty="0">
                <a:latin typeface="Calibri" panose="020F0502020204030204" pitchFamily="34" charset="0"/>
                <a:cs typeface="Calibri" panose="020F0502020204030204" pitchFamily="34" charset="0"/>
              </a:rPr>
              <a:t>a</a:t>
            </a:r>
            <a:r>
              <a:rPr sz="1400" spc="-25" dirty="0">
                <a:latin typeface="Calibri" panose="020F0502020204030204" pitchFamily="34" charset="0"/>
                <a:cs typeface="Calibri" panose="020F0502020204030204" pitchFamily="34" charset="0"/>
              </a:rPr>
              <a:t>l</a:t>
            </a:r>
            <a:r>
              <a:rPr sz="1400" spc="5" dirty="0">
                <a:latin typeface="Calibri" panose="020F0502020204030204" pitchFamily="34" charset="0"/>
                <a:cs typeface="Calibri" panose="020F0502020204030204" pitchFamily="34" charset="0"/>
              </a:rPr>
              <a:t>e</a:t>
            </a:r>
            <a:r>
              <a:rPr sz="1400" spc="-105" dirty="0">
                <a:latin typeface="Calibri" panose="020F0502020204030204" pitchFamily="34" charset="0"/>
                <a:cs typeface="Calibri" panose="020F0502020204030204" pitchFamily="34" charset="0"/>
              </a:rPr>
              <a:t> </a:t>
            </a:r>
            <a:r>
              <a:rPr sz="1400" spc="15" dirty="0">
                <a:latin typeface="Calibri" panose="020F0502020204030204" pitchFamily="34" charset="0"/>
                <a:cs typeface="Calibri" panose="020F0502020204030204" pitchFamily="34" charset="0"/>
              </a:rPr>
              <a:t>n</a:t>
            </a:r>
            <a:r>
              <a:rPr sz="1400" spc="-45" dirty="0">
                <a:latin typeface="Calibri" panose="020F0502020204030204" pitchFamily="34" charset="0"/>
                <a:cs typeface="Calibri" panose="020F0502020204030204" pitchFamily="34" charset="0"/>
              </a:rPr>
              <a:t>e</a:t>
            </a:r>
            <a:r>
              <a:rPr sz="1400" spc="25" dirty="0">
                <a:latin typeface="Calibri" panose="020F0502020204030204" pitchFamily="34" charset="0"/>
                <a:cs typeface="Calibri" panose="020F0502020204030204" pitchFamily="34" charset="0"/>
              </a:rPr>
              <a:t>l</a:t>
            </a:r>
            <a:r>
              <a:rPr sz="1400" spc="-105" dirty="0">
                <a:latin typeface="Calibri" panose="020F0502020204030204" pitchFamily="34" charset="0"/>
                <a:cs typeface="Calibri" panose="020F0502020204030204" pitchFamily="34" charset="0"/>
              </a:rPr>
              <a:t> </a:t>
            </a:r>
            <a:r>
              <a:rPr sz="1400" spc="40" dirty="0">
                <a:latin typeface="Calibri" panose="020F0502020204030204" pitchFamily="34" charset="0"/>
                <a:cs typeface="Calibri" panose="020F0502020204030204" pitchFamily="34" charset="0"/>
              </a:rPr>
              <a:t>t</a:t>
            </a:r>
            <a:r>
              <a:rPr sz="1400" spc="-45" dirty="0">
                <a:latin typeface="Calibri" panose="020F0502020204030204" pitchFamily="34" charset="0"/>
                <a:cs typeface="Calibri" panose="020F0502020204030204" pitchFamily="34" charset="0"/>
              </a:rPr>
              <a:t>e</a:t>
            </a:r>
            <a:r>
              <a:rPr sz="1400" spc="40" dirty="0">
                <a:latin typeface="Calibri" panose="020F0502020204030204" pitchFamily="34" charset="0"/>
                <a:cs typeface="Calibri" panose="020F0502020204030204" pitchFamily="34" charset="0"/>
              </a:rPr>
              <a:t>rr</a:t>
            </a:r>
            <a:r>
              <a:rPr sz="1400" spc="-25" dirty="0">
                <a:latin typeface="Calibri" panose="020F0502020204030204" pitchFamily="34" charset="0"/>
                <a:cs typeface="Calibri" panose="020F0502020204030204" pitchFamily="34" charset="0"/>
              </a:rPr>
              <a:t>i</a:t>
            </a:r>
            <a:r>
              <a:rPr sz="1400" spc="40" dirty="0">
                <a:latin typeface="Calibri" panose="020F0502020204030204" pitchFamily="34" charset="0"/>
                <a:cs typeface="Calibri" panose="020F0502020204030204" pitchFamily="34" charset="0"/>
              </a:rPr>
              <a:t>t</a:t>
            </a:r>
            <a:r>
              <a:rPr sz="1400" spc="5" dirty="0">
                <a:latin typeface="Calibri" panose="020F0502020204030204" pitchFamily="34" charset="0"/>
                <a:cs typeface="Calibri" panose="020F0502020204030204" pitchFamily="34" charset="0"/>
              </a:rPr>
              <a:t>o</a:t>
            </a:r>
            <a:r>
              <a:rPr sz="1400" spc="40" dirty="0">
                <a:latin typeface="Calibri" panose="020F0502020204030204" pitchFamily="34" charset="0"/>
                <a:cs typeface="Calibri" panose="020F0502020204030204" pitchFamily="34" charset="0"/>
              </a:rPr>
              <a:t>r</a:t>
            </a:r>
            <a:r>
              <a:rPr sz="1400" spc="-25" dirty="0">
                <a:latin typeface="Calibri" panose="020F0502020204030204" pitchFamily="34" charset="0"/>
                <a:cs typeface="Calibri" panose="020F0502020204030204" pitchFamily="34" charset="0"/>
              </a:rPr>
              <a:t>i</a:t>
            </a:r>
            <a:r>
              <a:rPr sz="1400" spc="55" dirty="0">
                <a:latin typeface="Calibri" panose="020F0502020204030204" pitchFamily="34" charset="0"/>
                <a:cs typeface="Calibri" panose="020F0502020204030204" pitchFamily="34" charset="0"/>
              </a:rPr>
              <a:t>o</a:t>
            </a:r>
            <a:r>
              <a:rPr sz="1400" spc="-105" dirty="0">
                <a:latin typeface="Calibri" panose="020F0502020204030204" pitchFamily="34" charset="0"/>
                <a:cs typeface="Calibri" panose="020F0502020204030204" pitchFamily="34" charset="0"/>
              </a:rPr>
              <a:t> </a:t>
            </a:r>
            <a:r>
              <a:rPr sz="1400" spc="15" dirty="0">
                <a:latin typeface="Calibri" panose="020F0502020204030204" pitchFamily="34" charset="0"/>
                <a:cs typeface="Calibri" panose="020F0502020204030204" pitchFamily="34" charset="0"/>
              </a:rPr>
              <a:t>d</a:t>
            </a:r>
            <a:r>
              <a:rPr sz="1400" spc="-45" dirty="0">
                <a:latin typeface="Calibri" panose="020F0502020204030204" pitchFamily="34" charset="0"/>
                <a:cs typeface="Calibri" panose="020F0502020204030204" pitchFamily="34" charset="0"/>
              </a:rPr>
              <a:t>e</a:t>
            </a:r>
            <a:r>
              <a:rPr sz="1400" spc="-25" dirty="0">
                <a:latin typeface="Calibri" panose="020F0502020204030204" pitchFamily="34" charset="0"/>
                <a:cs typeface="Calibri" panose="020F0502020204030204" pitchFamily="34" charset="0"/>
              </a:rPr>
              <a:t>ll</a:t>
            </a:r>
            <a:r>
              <a:rPr sz="1400" dirty="0">
                <a:latin typeface="Calibri" panose="020F0502020204030204" pitchFamily="34" charset="0"/>
                <a:cs typeface="Calibri" panose="020F0502020204030204" pitchFamily="34" charset="0"/>
              </a:rPr>
              <a:t>a</a:t>
            </a:r>
            <a:r>
              <a:rPr sz="1400" spc="-105" dirty="0">
                <a:latin typeface="Calibri" panose="020F0502020204030204" pitchFamily="34" charset="0"/>
                <a:cs typeface="Calibri" panose="020F0502020204030204" pitchFamily="34" charset="0"/>
              </a:rPr>
              <a:t> </a:t>
            </a:r>
            <a:r>
              <a:rPr sz="1400" spc="-175" dirty="0">
                <a:latin typeface="Calibri" panose="020F0502020204030204" pitchFamily="34" charset="0"/>
                <a:cs typeface="Calibri" panose="020F0502020204030204" pitchFamily="34" charset="0"/>
              </a:rPr>
              <a:t>R</a:t>
            </a:r>
            <a:r>
              <a:rPr sz="1400" spc="-45" dirty="0">
                <a:latin typeface="Calibri" panose="020F0502020204030204" pitchFamily="34" charset="0"/>
                <a:cs typeface="Calibri" panose="020F0502020204030204" pitchFamily="34" charset="0"/>
              </a:rPr>
              <a:t>e</a:t>
            </a:r>
            <a:r>
              <a:rPr sz="1400" spc="-60" dirty="0">
                <a:latin typeface="Calibri" panose="020F0502020204030204" pitchFamily="34" charset="0"/>
                <a:cs typeface="Calibri" panose="020F0502020204030204" pitchFamily="34" charset="0"/>
              </a:rPr>
              <a:t>g</a:t>
            </a:r>
            <a:r>
              <a:rPr sz="1400" spc="-25" dirty="0">
                <a:latin typeface="Calibri" panose="020F0502020204030204" pitchFamily="34" charset="0"/>
                <a:cs typeface="Calibri" panose="020F0502020204030204" pitchFamily="34" charset="0"/>
              </a:rPr>
              <a:t>i</a:t>
            </a:r>
            <a:r>
              <a:rPr sz="1400" spc="5" dirty="0">
                <a:latin typeface="Calibri" panose="020F0502020204030204" pitchFamily="34" charset="0"/>
                <a:cs typeface="Calibri" panose="020F0502020204030204" pitchFamily="34" charset="0"/>
              </a:rPr>
              <a:t>o</a:t>
            </a:r>
            <a:r>
              <a:rPr sz="1400" spc="15" dirty="0">
                <a:latin typeface="Calibri" panose="020F0502020204030204" pitchFamily="34" charset="0"/>
                <a:cs typeface="Calibri" panose="020F0502020204030204" pitchFamily="34" charset="0"/>
              </a:rPr>
              <a:t>n</a:t>
            </a:r>
            <a:r>
              <a:rPr sz="1400" spc="5" dirty="0">
                <a:latin typeface="Calibri" panose="020F0502020204030204" pitchFamily="34" charset="0"/>
                <a:cs typeface="Calibri" panose="020F0502020204030204" pitchFamily="34" charset="0"/>
              </a:rPr>
              <a:t>e</a:t>
            </a:r>
            <a:r>
              <a:rPr sz="1400" spc="-105" dirty="0">
                <a:latin typeface="Calibri" panose="020F0502020204030204" pitchFamily="34" charset="0"/>
                <a:cs typeface="Calibri" panose="020F0502020204030204" pitchFamily="34" charset="0"/>
              </a:rPr>
              <a:t> </a:t>
            </a:r>
            <a:r>
              <a:rPr sz="1400" spc="-130" dirty="0">
                <a:latin typeface="Calibri" panose="020F0502020204030204" pitchFamily="34" charset="0"/>
                <a:cs typeface="Calibri" panose="020F0502020204030204" pitchFamily="34" charset="0"/>
              </a:rPr>
              <a:t>P</a:t>
            </a:r>
            <a:r>
              <a:rPr sz="1400" spc="-25" dirty="0">
                <a:latin typeface="Calibri" panose="020F0502020204030204" pitchFamily="34" charset="0"/>
                <a:cs typeface="Calibri" panose="020F0502020204030204" pitchFamily="34" charset="0"/>
              </a:rPr>
              <a:t>i</a:t>
            </a:r>
            <a:r>
              <a:rPr sz="1400" spc="-45" dirty="0">
                <a:latin typeface="Calibri" panose="020F0502020204030204" pitchFamily="34" charset="0"/>
                <a:cs typeface="Calibri" panose="020F0502020204030204" pitchFamily="34" charset="0"/>
              </a:rPr>
              <a:t>e</a:t>
            </a:r>
            <a:r>
              <a:rPr sz="1400" spc="65" dirty="0">
                <a:latin typeface="Calibri" panose="020F0502020204030204" pitchFamily="34" charset="0"/>
                <a:cs typeface="Calibri" panose="020F0502020204030204" pitchFamily="34" charset="0"/>
              </a:rPr>
              <a:t>m</a:t>
            </a:r>
            <a:r>
              <a:rPr sz="1400" spc="5" dirty="0">
                <a:latin typeface="Calibri" panose="020F0502020204030204" pitchFamily="34" charset="0"/>
                <a:cs typeface="Calibri" panose="020F0502020204030204" pitchFamily="34" charset="0"/>
              </a:rPr>
              <a:t>o</a:t>
            </a:r>
            <a:r>
              <a:rPr sz="1400" spc="15" dirty="0">
                <a:latin typeface="Calibri" panose="020F0502020204030204" pitchFamily="34" charset="0"/>
                <a:cs typeface="Calibri" panose="020F0502020204030204" pitchFamily="34" charset="0"/>
              </a:rPr>
              <a:t>n</a:t>
            </a:r>
            <a:r>
              <a:rPr sz="1400" spc="40" dirty="0">
                <a:latin typeface="Calibri" panose="020F0502020204030204" pitchFamily="34" charset="0"/>
                <a:cs typeface="Calibri" panose="020F0502020204030204" pitchFamily="34" charset="0"/>
              </a:rPr>
              <a:t>t</a:t>
            </a:r>
            <a:r>
              <a:rPr sz="1400" spc="-45" dirty="0">
                <a:latin typeface="Calibri" panose="020F0502020204030204" pitchFamily="34" charset="0"/>
                <a:cs typeface="Calibri" panose="020F0502020204030204" pitchFamily="34" charset="0"/>
              </a:rPr>
              <a:t>e</a:t>
            </a:r>
            <a:r>
              <a:rPr sz="1400" spc="-15" dirty="0">
                <a:latin typeface="Calibri" panose="020F0502020204030204" pitchFamily="34" charset="0"/>
                <a:cs typeface="Calibri" panose="020F0502020204030204" pitchFamily="34" charset="0"/>
              </a:rPr>
              <a:t>.</a:t>
            </a:r>
            <a:r>
              <a:rPr lang="it-IT" sz="1400" spc="-15" dirty="0">
                <a:latin typeface="Calibri" panose="020F0502020204030204" pitchFamily="34" charset="0"/>
                <a:cs typeface="Calibri" panose="020F0502020204030204" pitchFamily="34" charset="0"/>
              </a:rPr>
              <a:t> </a:t>
            </a:r>
            <a:r>
              <a:rPr lang="it-IT" sz="1400" spc="-25" dirty="0">
                <a:latin typeface="Calibri" panose="020F0502020204030204" pitchFamily="34" charset="0"/>
                <a:cs typeface="Calibri" panose="020F0502020204030204" pitchFamily="34" charset="0"/>
              </a:rPr>
              <a:t>Le associazioni devono essere regolarmente iscritte al Registro Nazionale Unico del Terzo Settore.</a:t>
            </a:r>
          </a:p>
          <a:p>
            <a:pPr marL="12700" marR="5080">
              <a:lnSpc>
                <a:spcPts val="1430"/>
              </a:lnSpc>
              <a:spcBef>
                <a:spcPts val="1005"/>
              </a:spcBef>
            </a:pPr>
            <a:endParaRPr sz="1200" dirty="0">
              <a:latin typeface="Microsoft Sans Serif"/>
              <a:cs typeface="Microsoft Sans Serif"/>
            </a:endParaRPr>
          </a:p>
        </p:txBody>
      </p:sp>
      <p:sp>
        <p:nvSpPr>
          <p:cNvPr id="10" name="CasellaDiTesto 9">
            <a:extLst>
              <a:ext uri="{FF2B5EF4-FFF2-40B4-BE49-F238E27FC236}">
                <a16:creationId xmlns:a16="http://schemas.microsoft.com/office/drawing/2014/main" id="{965651B9-70D9-CB75-4942-E6B4F2A38FA2}"/>
              </a:ext>
            </a:extLst>
          </p:cNvPr>
          <p:cNvSpPr txBox="1"/>
          <p:nvPr/>
        </p:nvSpPr>
        <p:spPr>
          <a:xfrm>
            <a:off x="421719" y="3484277"/>
            <a:ext cx="8457619" cy="738664"/>
          </a:xfrm>
          <a:prstGeom prst="rect">
            <a:avLst/>
          </a:prstGeom>
          <a:noFill/>
        </p:spPr>
        <p:txBody>
          <a:bodyPr wrap="square">
            <a:spAutoFit/>
          </a:bodyPr>
          <a:lstStyle/>
          <a:p>
            <a:pPr marL="12700" marR="5080" algn="just"/>
            <a:r>
              <a:rPr lang="it-IT" sz="1400" spc="20" dirty="0">
                <a:latin typeface="Calibri" panose="020F0502020204030204" pitchFamily="34" charset="0"/>
                <a:cs typeface="Calibri" panose="020F0502020204030204" pitchFamily="34" charset="0"/>
              </a:rPr>
              <a:t>Le aziende che presentano richiesta dovranno </a:t>
            </a:r>
            <a:r>
              <a:rPr lang="it-IT" sz="1400" b="1" spc="20" dirty="0">
                <a:latin typeface="Calibri" panose="020F0502020204030204" pitchFamily="34" charset="0"/>
                <a:cs typeface="Calibri" panose="020F0502020204030204" pitchFamily="34" charset="0"/>
              </a:rPr>
              <a:t>essere in regola ai sensi dell’art. 17 della L.68/99</a:t>
            </a:r>
            <a:r>
              <a:rPr lang="it-IT" sz="1400" spc="20" dirty="0">
                <a:latin typeface="Calibri" panose="020F0502020204030204" pitchFamily="34" charset="0"/>
                <a:cs typeface="Calibri" panose="020F0502020204030204" pitchFamily="34" charset="0"/>
              </a:rPr>
              <a:t>. I requisiti dichiarati devono essere posseduti al momento della  presentazione della domanda e devono permanere al momento della  liquidazione del contributo, pena la non riconoscibilità dello stesso.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DBBA1AA0-FE4F-3510-1D33-177C72BC2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5" y="1276350"/>
            <a:ext cx="7723655" cy="3867150"/>
          </a:xfrm>
          <a:prstGeom prst="rect">
            <a:avLst/>
          </a:prstGeom>
        </p:spPr>
      </p:pic>
      <p:sp>
        <p:nvSpPr>
          <p:cNvPr id="6" name="CasellaDiTesto 5">
            <a:extLst>
              <a:ext uri="{FF2B5EF4-FFF2-40B4-BE49-F238E27FC236}">
                <a16:creationId xmlns:a16="http://schemas.microsoft.com/office/drawing/2014/main" id="{B6B17C27-BCEA-41AC-D9D5-1447816C0D7B}"/>
              </a:ext>
            </a:extLst>
          </p:cNvPr>
          <p:cNvSpPr txBox="1"/>
          <p:nvPr/>
        </p:nvSpPr>
        <p:spPr>
          <a:xfrm>
            <a:off x="381000" y="209550"/>
            <a:ext cx="8229600" cy="461665"/>
          </a:xfrm>
          <a:prstGeom prst="rect">
            <a:avLst/>
          </a:prstGeom>
          <a:noFill/>
        </p:spPr>
        <p:txBody>
          <a:bodyPr wrap="square">
            <a:spAutoFit/>
          </a:bodyPr>
          <a:lstStyle/>
          <a:p>
            <a:pPr>
              <a:defRPr/>
            </a:pPr>
            <a:r>
              <a:rPr lang="it-IT" sz="2400" b="1" dirty="0">
                <a:solidFill>
                  <a:srgbClr val="09407D"/>
                </a:solidFill>
                <a:latin typeface="Trebuchet MS" panose="020B0603020202020204" pitchFamily="34" charset="0"/>
              </a:rPr>
              <a:t>Il portale : www.contributifrd.it</a:t>
            </a:r>
          </a:p>
        </p:txBody>
      </p:sp>
    </p:spTree>
    <p:extLst>
      <p:ext uri="{BB962C8B-B14F-4D97-AF65-F5344CB8AC3E}">
        <p14:creationId xmlns:p14="http://schemas.microsoft.com/office/powerpoint/2010/main" val="380990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947" y="383106"/>
            <a:ext cx="7988053" cy="385362"/>
          </a:xfrm>
          <a:prstGeom prst="rect">
            <a:avLst/>
          </a:prstGeom>
        </p:spPr>
        <p:txBody>
          <a:bodyPr vert="horz" wrap="square" lIns="0" tIns="15875" rIns="0" bIns="0" rtlCol="0">
            <a:spAutoFit/>
          </a:bodyPr>
          <a:lstStyle/>
          <a:p>
            <a:pPr marL="12700">
              <a:lnSpc>
                <a:spcPct val="100000"/>
              </a:lnSpc>
              <a:spcBef>
                <a:spcPts val="125"/>
              </a:spcBef>
            </a:pPr>
            <a:r>
              <a:rPr lang="it-IT" sz="2400" spc="-200" dirty="0">
                <a:latin typeface="Trebuchet MS"/>
                <a:cs typeface="Trebuchet MS"/>
              </a:rPr>
              <a:t>Linea A - Incentivi per l’inserimento lavorativo</a:t>
            </a:r>
            <a:endParaRPr sz="2400" dirty="0">
              <a:latin typeface="Trebuchet MS"/>
              <a:cs typeface="Trebuchet MS"/>
            </a:endParaRPr>
          </a:p>
        </p:txBody>
      </p:sp>
      <p:pic>
        <p:nvPicPr>
          <p:cNvPr id="3" name="object 3"/>
          <p:cNvPicPr/>
          <p:nvPr/>
        </p:nvPicPr>
        <p:blipFill>
          <a:blip r:embed="rId2" cstate="print"/>
          <a:stretch>
            <a:fillRect/>
          </a:stretch>
        </p:blipFill>
        <p:spPr>
          <a:xfrm>
            <a:off x="4216382" y="214313"/>
            <a:ext cx="4927618" cy="904874"/>
          </a:xfrm>
          <a:prstGeom prst="rect">
            <a:avLst/>
          </a:prstGeom>
        </p:spPr>
      </p:pic>
      <p:sp>
        <p:nvSpPr>
          <p:cNvPr id="4" name="object 4"/>
          <p:cNvSpPr txBox="1"/>
          <p:nvPr/>
        </p:nvSpPr>
        <p:spPr>
          <a:xfrm>
            <a:off x="393947" y="882841"/>
            <a:ext cx="8492826" cy="1324080"/>
          </a:xfrm>
          <a:prstGeom prst="rect">
            <a:avLst/>
          </a:prstGeom>
        </p:spPr>
        <p:txBody>
          <a:bodyPr vert="horz" wrap="square" lIns="0" tIns="15875" rIns="0" bIns="0" rtlCol="0">
            <a:spAutoFit/>
          </a:bodyPr>
          <a:lstStyle/>
          <a:p>
            <a:pPr marL="12700" marR="5080">
              <a:lnSpc>
                <a:spcPts val="1650"/>
              </a:lnSpc>
            </a:pPr>
            <a:endParaRPr lang="it-IT" sz="1500" b="1" spc="-114" dirty="0">
              <a:solidFill>
                <a:srgbClr val="005B9D"/>
              </a:solidFill>
              <a:latin typeface="Trebuchet MS"/>
            </a:endParaRPr>
          </a:p>
          <a:p>
            <a:pPr marL="12700" marR="5080">
              <a:lnSpc>
                <a:spcPts val="1650"/>
              </a:lnSpc>
            </a:pPr>
            <a:r>
              <a:rPr lang="it-IT" sz="1400" b="1" spc="-114" dirty="0">
                <a:solidFill>
                  <a:srgbClr val="005B9D"/>
                </a:solidFill>
                <a:latin typeface="Trebuchet MS"/>
              </a:rPr>
              <a:t>In particolare, sono ammissibili esclusivamente le seguenti forme contrattuali:</a:t>
            </a:r>
          </a:p>
          <a:p>
            <a:pPr marL="12700" marR="5080">
              <a:lnSpc>
                <a:spcPts val="1650"/>
              </a:lnSpc>
            </a:pPr>
            <a:endParaRPr lang="it-IT" sz="1400" b="1" spc="-114" dirty="0">
              <a:solidFill>
                <a:srgbClr val="005B9D"/>
              </a:solidFill>
              <a:latin typeface="Trebuchet MS"/>
            </a:endParaRPr>
          </a:p>
          <a:p>
            <a:pPr marL="298450" marR="5080" indent="-285750">
              <a:lnSpc>
                <a:spcPts val="1650"/>
              </a:lnSpc>
              <a:buClr>
                <a:schemeClr val="tx1"/>
              </a:buClr>
              <a:buFont typeface="Trebuchet MS" panose="020B0603020202020204" pitchFamily="34" charset="0"/>
              <a:buChar char="●"/>
            </a:pPr>
            <a:r>
              <a:rPr lang="it-IT" sz="1400" spc="-15" dirty="0">
                <a:latin typeface="Calibri" panose="020F0502020204030204" pitchFamily="34" charset="0"/>
                <a:cs typeface="Calibri" panose="020F0502020204030204" pitchFamily="34" charset="0"/>
              </a:rPr>
              <a:t>contratto di lavoro a tempo indeterminato o tempo determinato; </a:t>
            </a:r>
          </a:p>
          <a:p>
            <a:pPr marL="298450" marR="5080" indent="-285750">
              <a:lnSpc>
                <a:spcPts val="1650"/>
              </a:lnSpc>
              <a:buFont typeface="Trebuchet MS" panose="020B0603020202020204" pitchFamily="34" charset="0"/>
              <a:buChar char="●"/>
            </a:pPr>
            <a:r>
              <a:rPr lang="it-IT" sz="1400" spc="-15" dirty="0">
                <a:latin typeface="Calibri" panose="020F0502020204030204" pitchFamily="34" charset="0"/>
                <a:cs typeface="Calibri" panose="020F0502020204030204" pitchFamily="34" charset="0"/>
              </a:rPr>
              <a:t>contratto di apprendistato;</a:t>
            </a:r>
          </a:p>
          <a:p>
            <a:pPr marL="298450" marR="5080" indent="-285750">
              <a:lnSpc>
                <a:spcPts val="1650"/>
              </a:lnSpc>
              <a:buFont typeface="Trebuchet MS" panose="020B0603020202020204" pitchFamily="34" charset="0"/>
              <a:buChar char="●"/>
            </a:pPr>
            <a:r>
              <a:rPr lang="it-IT" sz="1400" spc="-15" dirty="0">
                <a:latin typeface="Calibri" panose="020F0502020204030204" pitchFamily="34" charset="0"/>
                <a:cs typeface="Calibri" panose="020F0502020204030204" pitchFamily="34" charset="0"/>
              </a:rPr>
              <a:t>contratto di somministrazione. </a:t>
            </a:r>
          </a:p>
        </p:txBody>
      </p:sp>
      <p:pic>
        <p:nvPicPr>
          <p:cNvPr id="6" name="object 6"/>
          <p:cNvPicPr/>
          <p:nvPr/>
        </p:nvPicPr>
        <p:blipFill>
          <a:blip r:embed="rId3" cstate="print"/>
          <a:stretch>
            <a:fillRect/>
          </a:stretch>
        </p:blipFill>
        <p:spPr>
          <a:xfrm>
            <a:off x="7350240" y="4654452"/>
            <a:ext cx="400049" cy="323849"/>
          </a:xfrm>
          <a:prstGeom prst="rect">
            <a:avLst/>
          </a:prstGeom>
        </p:spPr>
      </p:pic>
      <p:pic>
        <p:nvPicPr>
          <p:cNvPr id="7" name="object 7"/>
          <p:cNvPicPr/>
          <p:nvPr/>
        </p:nvPicPr>
        <p:blipFill>
          <a:blip r:embed="rId4" cstate="print"/>
          <a:stretch>
            <a:fillRect/>
          </a:stretch>
        </p:blipFill>
        <p:spPr>
          <a:xfrm>
            <a:off x="7943798" y="4640411"/>
            <a:ext cx="942974" cy="333374"/>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327655752"/>
              </p:ext>
            </p:extLst>
          </p:nvPr>
        </p:nvGraphicFramePr>
        <p:xfrm>
          <a:off x="393947" y="2349866"/>
          <a:ext cx="8153399" cy="1953855"/>
        </p:xfrm>
        <a:graphic>
          <a:graphicData uri="http://schemas.openxmlformats.org/drawingml/2006/table">
            <a:tbl>
              <a:tblPr firstRow="1" bandRow="1">
                <a:tableStyleId>{2D5ABB26-0587-4C30-8999-92F81FD0307C}</a:tableStyleId>
              </a:tblPr>
              <a:tblGrid>
                <a:gridCol w="2819399">
                  <a:extLst>
                    <a:ext uri="{9D8B030D-6E8A-4147-A177-3AD203B41FA5}">
                      <a16:colId xmlns:a16="http://schemas.microsoft.com/office/drawing/2014/main" val="20000"/>
                    </a:ext>
                  </a:extLst>
                </a:gridCol>
                <a:gridCol w="2575651">
                  <a:extLst>
                    <a:ext uri="{9D8B030D-6E8A-4147-A177-3AD203B41FA5}">
                      <a16:colId xmlns:a16="http://schemas.microsoft.com/office/drawing/2014/main" val="20001"/>
                    </a:ext>
                  </a:extLst>
                </a:gridCol>
                <a:gridCol w="2758349">
                  <a:extLst>
                    <a:ext uri="{9D8B030D-6E8A-4147-A177-3AD203B41FA5}">
                      <a16:colId xmlns:a16="http://schemas.microsoft.com/office/drawing/2014/main" val="20002"/>
                    </a:ext>
                  </a:extLst>
                </a:gridCol>
              </a:tblGrid>
              <a:tr h="707256">
                <a:tc>
                  <a:txBody>
                    <a:bodyPr/>
                    <a:lstStyle/>
                    <a:p>
                      <a:pPr marL="960119" marR="983615" indent="-635" algn="ctr">
                        <a:lnSpc>
                          <a:spcPct val="113300"/>
                        </a:lnSpc>
                        <a:spcBef>
                          <a:spcPts val="565"/>
                        </a:spcBef>
                      </a:pPr>
                      <a:r>
                        <a:rPr sz="1000" b="1" dirty="0" err="1">
                          <a:solidFill>
                            <a:srgbClr val="FFFFFF"/>
                          </a:solidFill>
                          <a:latin typeface="Trebuchet MS"/>
                          <a:cs typeface="Trebuchet MS"/>
                        </a:rPr>
                        <a:t>Tipologia</a:t>
                      </a:r>
                      <a:r>
                        <a:rPr sz="1000" b="1" dirty="0">
                          <a:solidFill>
                            <a:srgbClr val="FFFFFF"/>
                          </a:solidFill>
                          <a:latin typeface="Trebuchet MS"/>
                          <a:cs typeface="Trebuchet MS"/>
                        </a:rPr>
                        <a:t> </a:t>
                      </a:r>
                      <a:r>
                        <a:rPr sz="1000" b="1" dirty="0" err="1">
                          <a:solidFill>
                            <a:srgbClr val="FFFFFF"/>
                          </a:solidFill>
                          <a:latin typeface="Trebuchet MS"/>
                          <a:cs typeface="Trebuchet MS"/>
                        </a:rPr>
                        <a:t>contratto</a:t>
                      </a:r>
                      <a:endParaRPr sz="1000" dirty="0">
                        <a:latin typeface="Trebuchet MS"/>
                        <a:cs typeface="Trebuchet MS"/>
                      </a:endParaRPr>
                    </a:p>
                  </a:txBody>
                  <a:tcPr marL="0" marR="0" marT="71755" marB="0">
                    <a:lnR w="76200">
                      <a:solidFill>
                        <a:srgbClr val="FFFFFF"/>
                      </a:solidFill>
                      <a:prstDash val="solid"/>
                    </a:lnR>
                    <a:lnB w="76200">
                      <a:solidFill>
                        <a:srgbClr val="FFFFFF"/>
                      </a:solidFill>
                      <a:prstDash val="solid"/>
                    </a:lnB>
                    <a:solidFill>
                      <a:srgbClr val="005B9D"/>
                    </a:solidFill>
                  </a:tcPr>
                </a:tc>
                <a:tc>
                  <a:txBody>
                    <a:bodyPr/>
                    <a:lstStyle/>
                    <a:p>
                      <a:pPr algn="ctr">
                        <a:lnSpc>
                          <a:spcPct val="100000"/>
                        </a:lnSpc>
                        <a:spcBef>
                          <a:spcPts val="705"/>
                        </a:spcBef>
                      </a:pPr>
                      <a:r>
                        <a:rPr sz="1000" b="1" dirty="0">
                          <a:solidFill>
                            <a:srgbClr val="FFFFFF"/>
                          </a:solidFill>
                          <a:latin typeface="Trebuchet MS"/>
                          <a:cs typeface="Trebuchet MS"/>
                        </a:rPr>
                        <a:t>Fascia</a:t>
                      </a:r>
                      <a:r>
                        <a:rPr sz="1000" b="1" spc="-70" dirty="0">
                          <a:solidFill>
                            <a:srgbClr val="FFFFFF"/>
                          </a:solidFill>
                          <a:latin typeface="Trebuchet MS"/>
                          <a:cs typeface="Trebuchet MS"/>
                        </a:rPr>
                        <a:t> </a:t>
                      </a:r>
                      <a:r>
                        <a:rPr sz="1000" b="1" dirty="0">
                          <a:solidFill>
                            <a:srgbClr val="FFFFFF"/>
                          </a:solidFill>
                          <a:latin typeface="Trebuchet MS"/>
                          <a:cs typeface="Trebuchet MS"/>
                        </a:rPr>
                        <a:t>1</a:t>
                      </a:r>
                      <a:endParaRPr sz="1000" dirty="0">
                        <a:latin typeface="Trebuchet MS"/>
                        <a:cs typeface="Trebuchet MS"/>
                      </a:endParaRPr>
                    </a:p>
                    <a:p>
                      <a:pPr algn="ctr">
                        <a:lnSpc>
                          <a:spcPct val="100000"/>
                        </a:lnSpc>
                        <a:spcBef>
                          <a:spcPts val="135"/>
                        </a:spcBef>
                      </a:pPr>
                      <a:endParaRPr sz="900" dirty="0">
                        <a:latin typeface="Trebuchet MS"/>
                        <a:cs typeface="Trebuchet MS"/>
                      </a:endParaRPr>
                    </a:p>
                  </a:txBody>
                  <a:tcPr marL="0" marR="0" marT="89535" marB="0">
                    <a:lnL w="76200">
                      <a:solidFill>
                        <a:srgbClr val="FFFFFF"/>
                      </a:solidFill>
                      <a:prstDash val="solid"/>
                    </a:lnL>
                    <a:lnR w="76200">
                      <a:solidFill>
                        <a:srgbClr val="FFFFFF"/>
                      </a:solidFill>
                      <a:prstDash val="solid"/>
                    </a:lnR>
                    <a:lnB w="76200">
                      <a:solidFill>
                        <a:srgbClr val="FFFFFF"/>
                      </a:solidFill>
                      <a:prstDash val="solid"/>
                    </a:lnB>
                    <a:solidFill>
                      <a:srgbClr val="005B9D"/>
                    </a:solidFill>
                  </a:tcPr>
                </a:tc>
                <a:tc>
                  <a:txBody>
                    <a:bodyPr/>
                    <a:lstStyle/>
                    <a:p>
                      <a:pPr marL="30480" algn="ctr">
                        <a:lnSpc>
                          <a:spcPct val="100000"/>
                        </a:lnSpc>
                        <a:spcBef>
                          <a:spcPts val="705"/>
                        </a:spcBef>
                      </a:pPr>
                      <a:r>
                        <a:rPr sz="1000" b="1" dirty="0">
                          <a:solidFill>
                            <a:srgbClr val="FFFFFF"/>
                          </a:solidFill>
                          <a:latin typeface="Trebuchet MS"/>
                          <a:cs typeface="Trebuchet MS"/>
                        </a:rPr>
                        <a:t>Fascia</a:t>
                      </a:r>
                      <a:r>
                        <a:rPr sz="1000" b="1" spc="-70" dirty="0">
                          <a:solidFill>
                            <a:srgbClr val="FFFFFF"/>
                          </a:solidFill>
                          <a:latin typeface="Trebuchet MS"/>
                          <a:cs typeface="Trebuchet MS"/>
                        </a:rPr>
                        <a:t> </a:t>
                      </a:r>
                      <a:r>
                        <a:rPr sz="1000" b="1" dirty="0">
                          <a:solidFill>
                            <a:srgbClr val="FFFFFF"/>
                          </a:solidFill>
                          <a:latin typeface="Trebuchet MS"/>
                          <a:cs typeface="Trebuchet MS"/>
                        </a:rPr>
                        <a:t>2</a:t>
                      </a:r>
                      <a:endParaRPr sz="1000" dirty="0">
                        <a:latin typeface="Trebuchet MS"/>
                        <a:cs typeface="Trebuchet MS"/>
                      </a:endParaRPr>
                    </a:p>
                    <a:p>
                      <a:pPr marL="340995" marR="278765" algn="ctr">
                        <a:lnSpc>
                          <a:spcPct val="113300"/>
                        </a:lnSpc>
                      </a:pPr>
                      <a:r>
                        <a:rPr sz="1000" b="1" dirty="0">
                          <a:solidFill>
                            <a:srgbClr val="FFFFFF"/>
                          </a:solidFill>
                          <a:latin typeface="Trebuchet MS"/>
                          <a:cs typeface="Trebuchet MS"/>
                        </a:rPr>
                        <a:t>&gt;=50</a:t>
                      </a:r>
                      <a:r>
                        <a:rPr sz="1000" b="1" spc="-70" dirty="0">
                          <a:solidFill>
                            <a:srgbClr val="FFFFFF"/>
                          </a:solidFill>
                          <a:latin typeface="Trebuchet MS"/>
                          <a:cs typeface="Trebuchet MS"/>
                        </a:rPr>
                        <a:t> </a:t>
                      </a:r>
                      <a:r>
                        <a:rPr sz="1000" b="1" dirty="0">
                          <a:solidFill>
                            <a:srgbClr val="FFFFFF"/>
                          </a:solidFill>
                          <a:latin typeface="Trebuchet MS"/>
                          <a:cs typeface="Trebuchet MS"/>
                        </a:rPr>
                        <a:t>anni</a:t>
                      </a:r>
                      <a:r>
                        <a:rPr sz="1000" b="1" spc="-70" dirty="0">
                          <a:solidFill>
                            <a:srgbClr val="FFFFFF"/>
                          </a:solidFill>
                          <a:latin typeface="Trebuchet MS"/>
                          <a:cs typeface="Trebuchet MS"/>
                        </a:rPr>
                        <a:t> </a:t>
                      </a:r>
                      <a:r>
                        <a:rPr sz="1000" b="1" dirty="0">
                          <a:solidFill>
                            <a:srgbClr val="FFFFFF"/>
                          </a:solidFill>
                          <a:latin typeface="Trebuchet MS"/>
                          <a:cs typeface="Trebuchet MS"/>
                        </a:rPr>
                        <a:t>o</a:t>
                      </a:r>
                      <a:r>
                        <a:rPr sz="1000" b="1" spc="-70" dirty="0">
                          <a:solidFill>
                            <a:srgbClr val="FFFFFF"/>
                          </a:solidFill>
                          <a:latin typeface="Trebuchet MS"/>
                          <a:cs typeface="Trebuchet MS"/>
                        </a:rPr>
                        <a:t> </a:t>
                      </a:r>
                      <a:r>
                        <a:rPr sz="1000" b="1" dirty="0">
                          <a:solidFill>
                            <a:srgbClr val="FFFFFF"/>
                          </a:solidFill>
                          <a:latin typeface="Trebuchet MS"/>
                          <a:cs typeface="Trebuchet MS"/>
                        </a:rPr>
                        <a:t>&gt;74%</a:t>
                      </a:r>
                      <a:r>
                        <a:rPr sz="1000" b="1" spc="-70" dirty="0">
                          <a:solidFill>
                            <a:srgbClr val="FFFFFF"/>
                          </a:solidFill>
                          <a:latin typeface="Trebuchet MS"/>
                          <a:cs typeface="Trebuchet MS"/>
                        </a:rPr>
                        <a:t> </a:t>
                      </a:r>
                      <a:r>
                        <a:rPr sz="1000" b="1" dirty="0">
                          <a:solidFill>
                            <a:srgbClr val="FFFFFF"/>
                          </a:solidFill>
                          <a:latin typeface="Trebuchet MS"/>
                          <a:cs typeface="Trebuchet MS"/>
                        </a:rPr>
                        <a:t>o</a:t>
                      </a:r>
                      <a:r>
                        <a:rPr sz="1000" b="1" spc="-70" dirty="0">
                          <a:solidFill>
                            <a:srgbClr val="FFFFFF"/>
                          </a:solidFill>
                          <a:latin typeface="Trebuchet MS"/>
                          <a:cs typeface="Trebuchet MS"/>
                        </a:rPr>
                        <a:t> </a:t>
                      </a:r>
                      <a:r>
                        <a:rPr sz="1000" b="1" dirty="0">
                          <a:solidFill>
                            <a:srgbClr val="FFFFFF"/>
                          </a:solidFill>
                          <a:latin typeface="Trebuchet MS"/>
                          <a:cs typeface="Trebuchet MS"/>
                        </a:rPr>
                        <a:t>psichici,</a:t>
                      </a:r>
                      <a:r>
                        <a:rPr sz="1000" b="1" spc="-70" dirty="0">
                          <a:solidFill>
                            <a:srgbClr val="FFFFFF"/>
                          </a:solidFill>
                          <a:latin typeface="Trebuchet MS"/>
                          <a:cs typeface="Trebuchet MS"/>
                        </a:rPr>
                        <a:t> </a:t>
                      </a:r>
                      <a:r>
                        <a:rPr sz="1000" b="1" dirty="0">
                          <a:solidFill>
                            <a:srgbClr val="FFFFFF"/>
                          </a:solidFill>
                          <a:latin typeface="Trebuchet MS"/>
                          <a:cs typeface="Trebuchet MS"/>
                        </a:rPr>
                        <a:t>intellettivi</a:t>
                      </a:r>
                      <a:r>
                        <a:rPr sz="1000" b="1" spc="-70" dirty="0">
                          <a:solidFill>
                            <a:srgbClr val="FFFFFF"/>
                          </a:solidFill>
                          <a:latin typeface="Trebuchet MS"/>
                          <a:cs typeface="Trebuchet MS"/>
                        </a:rPr>
                        <a:t> </a:t>
                      </a:r>
                      <a:r>
                        <a:rPr sz="1000" b="1" dirty="0">
                          <a:solidFill>
                            <a:srgbClr val="FFFFFF"/>
                          </a:solidFill>
                          <a:latin typeface="Trebuchet MS"/>
                          <a:cs typeface="Trebuchet MS"/>
                        </a:rPr>
                        <a:t>e  </a:t>
                      </a:r>
                      <a:r>
                        <a:rPr sz="1000" b="1" spc="-25" dirty="0">
                          <a:solidFill>
                            <a:srgbClr val="FFFFFF"/>
                          </a:solidFill>
                          <a:latin typeface="Trebuchet MS"/>
                          <a:cs typeface="Trebuchet MS"/>
                        </a:rPr>
                        <a:t>sensoriali</a:t>
                      </a:r>
                      <a:endParaRPr sz="1000" dirty="0">
                        <a:latin typeface="Trebuchet MS"/>
                        <a:cs typeface="Trebuchet MS"/>
                      </a:endParaRPr>
                    </a:p>
                  </a:txBody>
                  <a:tcPr marL="0" marR="0" marT="89535" marB="0">
                    <a:lnL w="76200">
                      <a:solidFill>
                        <a:srgbClr val="FFFFFF"/>
                      </a:solidFill>
                      <a:prstDash val="solid"/>
                    </a:lnL>
                    <a:lnB w="76200">
                      <a:solidFill>
                        <a:srgbClr val="FFFFFF"/>
                      </a:solidFill>
                      <a:prstDash val="solid"/>
                    </a:lnB>
                    <a:solidFill>
                      <a:srgbClr val="005B9D"/>
                    </a:solidFill>
                  </a:tcPr>
                </a:tc>
                <a:extLst>
                  <a:ext uri="{0D108BD9-81ED-4DB2-BD59-A6C34878D82A}">
                    <a16:rowId xmlns:a16="http://schemas.microsoft.com/office/drawing/2014/main" val="10000"/>
                  </a:ext>
                </a:extLst>
              </a:tr>
              <a:tr h="665627">
                <a:tc>
                  <a:txBody>
                    <a:bodyPr/>
                    <a:lstStyle/>
                    <a:p>
                      <a:pPr marL="770255" marR="426720" indent="-367030" algn="ctr">
                        <a:lnSpc>
                          <a:spcPct val="113300"/>
                        </a:lnSpc>
                        <a:spcBef>
                          <a:spcPts val="810"/>
                        </a:spcBef>
                      </a:pPr>
                      <a:r>
                        <a:rPr lang="it-IT" sz="1000" b="1" dirty="0">
                          <a:latin typeface="+mj-lt"/>
                          <a:cs typeface="Trebuchet MS"/>
                        </a:rPr>
                        <a:t>Contratto a tempo indeterminato/apprendistato (max 12 mesi)</a:t>
                      </a:r>
                      <a:endParaRPr lang="it-IT" sz="1000" dirty="0">
                        <a:latin typeface="+mj-lt"/>
                        <a:cs typeface="Trebuchet MS"/>
                      </a:endParaRPr>
                    </a:p>
                  </a:txBody>
                  <a:tcPr marL="0" marR="0" marT="102870" marB="0">
                    <a:lnR w="76200">
                      <a:solidFill>
                        <a:srgbClr val="FFFFFF"/>
                      </a:solidFill>
                      <a:prstDash val="solid"/>
                    </a:lnR>
                    <a:lnT w="76200">
                      <a:solidFill>
                        <a:srgbClr val="FFFFFF"/>
                      </a:solidFill>
                      <a:prstDash val="solid"/>
                    </a:lnT>
                    <a:lnB w="76200">
                      <a:solidFill>
                        <a:srgbClr val="FFFFFF"/>
                      </a:solidFill>
                      <a:prstDash val="solid"/>
                    </a:lnB>
                    <a:solidFill>
                      <a:srgbClr val="CCD5FF"/>
                    </a:solidFill>
                  </a:tcPr>
                </a:tc>
                <a:tc>
                  <a:txBody>
                    <a:bodyPr/>
                    <a:lstStyle/>
                    <a:p>
                      <a:pPr algn="ctr">
                        <a:lnSpc>
                          <a:spcPct val="100000"/>
                        </a:lnSpc>
                        <a:spcBef>
                          <a:spcPts val="1395"/>
                        </a:spcBef>
                      </a:pPr>
                      <a:r>
                        <a:rPr sz="1000" b="1" spc="-5" dirty="0">
                          <a:latin typeface="Calibri" panose="020F0502020204030204" pitchFamily="34" charset="0"/>
                          <a:cs typeface="Calibri" panose="020F0502020204030204" pitchFamily="34" charset="0"/>
                        </a:rPr>
                        <a:t>9.600,0</a:t>
                      </a:r>
                      <a:r>
                        <a:rPr sz="1000" b="1" dirty="0">
                          <a:latin typeface="Calibri" panose="020F0502020204030204" pitchFamily="34" charset="0"/>
                          <a:cs typeface="Calibri" panose="020F0502020204030204" pitchFamily="34" charset="0"/>
                        </a:rPr>
                        <a:t>0</a:t>
                      </a:r>
                      <a:r>
                        <a:rPr sz="1000" b="1" spc="-85"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77165"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E3E7FF"/>
                    </a:solidFill>
                  </a:tcPr>
                </a:tc>
                <a:tc>
                  <a:txBody>
                    <a:bodyPr/>
                    <a:lstStyle/>
                    <a:p>
                      <a:pPr marL="30480" algn="ctr">
                        <a:lnSpc>
                          <a:spcPct val="100000"/>
                        </a:lnSpc>
                        <a:spcBef>
                          <a:spcPts val="1395"/>
                        </a:spcBef>
                      </a:pPr>
                      <a:r>
                        <a:rPr sz="1000" b="1" spc="-5" dirty="0">
                          <a:latin typeface="Calibri" panose="020F0502020204030204" pitchFamily="34" charset="0"/>
                          <a:cs typeface="Calibri" panose="020F0502020204030204" pitchFamily="34" charset="0"/>
                        </a:rPr>
                        <a:t>12.000,0</a:t>
                      </a:r>
                      <a:r>
                        <a:rPr sz="1000" b="1" dirty="0">
                          <a:latin typeface="Calibri" panose="020F0502020204030204" pitchFamily="34" charset="0"/>
                          <a:cs typeface="Calibri" panose="020F0502020204030204" pitchFamily="34" charset="0"/>
                        </a:rPr>
                        <a:t>0</a:t>
                      </a:r>
                      <a:r>
                        <a:rPr sz="1000" b="1" spc="-85"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77165" marB="0">
                    <a:lnL w="76200">
                      <a:solidFill>
                        <a:srgbClr val="FFFFFF"/>
                      </a:solidFill>
                      <a:prstDash val="solid"/>
                    </a:lnL>
                    <a:lnT w="76200">
                      <a:solidFill>
                        <a:srgbClr val="FFFFFF"/>
                      </a:solidFill>
                      <a:prstDash val="solid"/>
                    </a:lnT>
                    <a:lnB w="76200">
                      <a:solidFill>
                        <a:srgbClr val="FFFFFF"/>
                      </a:solidFill>
                      <a:prstDash val="solid"/>
                    </a:lnB>
                    <a:solidFill>
                      <a:srgbClr val="E3E7FF"/>
                    </a:solidFill>
                  </a:tcPr>
                </a:tc>
                <a:extLst>
                  <a:ext uri="{0D108BD9-81ED-4DB2-BD59-A6C34878D82A}">
                    <a16:rowId xmlns:a16="http://schemas.microsoft.com/office/drawing/2014/main" val="10001"/>
                  </a:ext>
                </a:extLst>
              </a:tr>
              <a:tr h="580972">
                <a:tc>
                  <a:txBody>
                    <a:bodyPr/>
                    <a:lstStyle/>
                    <a:p>
                      <a:pPr marL="849630" marR="482600" indent="-415290" algn="ctr">
                        <a:lnSpc>
                          <a:spcPct val="113300"/>
                        </a:lnSpc>
                        <a:spcBef>
                          <a:spcPts val="810"/>
                        </a:spcBef>
                      </a:pPr>
                      <a:r>
                        <a:rPr sz="1000" b="1" dirty="0">
                          <a:latin typeface="Calibri" panose="020F0502020204030204" pitchFamily="34" charset="0"/>
                          <a:cs typeface="Calibri" panose="020F0502020204030204" pitchFamily="34" charset="0"/>
                        </a:rPr>
                        <a:t>Contratto</a:t>
                      </a:r>
                      <a:r>
                        <a:rPr sz="1000" b="1" spc="-70"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a</a:t>
                      </a:r>
                      <a:r>
                        <a:rPr sz="1000" b="1" spc="-70"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tempo</a:t>
                      </a:r>
                      <a:r>
                        <a:rPr sz="1000" b="1" spc="-70"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determinato  (max</a:t>
                      </a:r>
                      <a:r>
                        <a:rPr sz="1000" b="1" spc="-70"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12</a:t>
                      </a:r>
                      <a:r>
                        <a:rPr sz="1000" b="1" spc="-70"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mesi)</a:t>
                      </a:r>
                      <a:endParaRPr sz="1000" dirty="0">
                        <a:latin typeface="Calibri" panose="020F0502020204030204" pitchFamily="34" charset="0"/>
                        <a:cs typeface="Calibri" panose="020F0502020204030204" pitchFamily="34" charset="0"/>
                      </a:endParaRPr>
                    </a:p>
                  </a:txBody>
                  <a:tcPr marL="0" marR="0" marT="102870" marB="0">
                    <a:lnR w="76200">
                      <a:solidFill>
                        <a:srgbClr val="FFFFFF"/>
                      </a:solidFill>
                      <a:prstDash val="solid"/>
                    </a:lnR>
                    <a:lnT w="76200">
                      <a:solidFill>
                        <a:srgbClr val="FFFFFF"/>
                      </a:solidFill>
                      <a:prstDash val="solid"/>
                    </a:lnT>
                    <a:solidFill>
                      <a:srgbClr val="CCD5FF"/>
                    </a:solidFill>
                  </a:tcPr>
                </a:tc>
                <a:tc>
                  <a:txBody>
                    <a:bodyPr/>
                    <a:lstStyle/>
                    <a:p>
                      <a:pPr algn="ctr">
                        <a:lnSpc>
                          <a:spcPct val="100000"/>
                        </a:lnSpc>
                        <a:spcBef>
                          <a:spcPts val="1395"/>
                        </a:spcBef>
                      </a:pPr>
                      <a:r>
                        <a:rPr sz="1000" b="1" dirty="0">
                          <a:latin typeface="Calibri" panose="020F0502020204030204" pitchFamily="34" charset="0"/>
                          <a:cs typeface="Calibri" panose="020F0502020204030204" pitchFamily="34" charset="0"/>
                        </a:rPr>
                        <a:t>N</a:t>
                      </a:r>
                      <a:r>
                        <a:rPr lang="it-IT" sz="1000" b="1" dirty="0">
                          <a:latin typeface="Calibri" panose="020F0502020204030204" pitchFamily="34" charset="0"/>
                          <a:cs typeface="Calibri" panose="020F0502020204030204" pitchFamily="34" charset="0"/>
                        </a:rPr>
                        <a:t>.</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mes</a:t>
                      </a:r>
                      <a:r>
                        <a:rPr sz="1000" b="1" dirty="0">
                          <a:latin typeface="Calibri" panose="020F0502020204030204" pitchFamily="34" charset="0"/>
                          <a:cs typeface="Calibri" panose="020F0502020204030204" pitchFamily="34" charset="0"/>
                        </a:rPr>
                        <a:t>i</a:t>
                      </a:r>
                      <a:r>
                        <a:rPr sz="1000" b="1" spc="-85"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x</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60</a:t>
                      </a:r>
                      <a:r>
                        <a:rPr sz="1000" b="1" dirty="0">
                          <a:latin typeface="Calibri" panose="020F0502020204030204" pitchFamily="34" charset="0"/>
                          <a:cs typeface="Calibri" panose="020F0502020204030204" pitchFamily="34" charset="0"/>
                        </a:rPr>
                        <a:t>0</a:t>
                      </a:r>
                      <a:r>
                        <a:rPr sz="1000" b="1" spc="-85"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a:t>
                      </a:r>
                      <a:r>
                        <a:rPr sz="1000" b="1" spc="-85" dirty="0">
                          <a:latin typeface="Calibri" panose="020F0502020204030204" pitchFamily="34" charset="0"/>
                          <a:cs typeface="Calibri" panose="020F0502020204030204" pitchFamily="34" charset="0"/>
                        </a:rPr>
                        <a:t> </a:t>
                      </a:r>
                      <a:r>
                        <a:rPr lang="it-IT"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(Ma</a:t>
                      </a:r>
                      <a:r>
                        <a:rPr sz="1000" b="1" dirty="0">
                          <a:latin typeface="Calibri" panose="020F0502020204030204" pitchFamily="34" charset="0"/>
                          <a:cs typeface="Calibri" panose="020F0502020204030204" pitchFamily="34" charset="0"/>
                        </a:rPr>
                        <a:t>x</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7.20</a:t>
                      </a:r>
                      <a:r>
                        <a:rPr sz="1000" b="1" dirty="0">
                          <a:latin typeface="Calibri" panose="020F0502020204030204" pitchFamily="34" charset="0"/>
                          <a:cs typeface="Calibri" panose="020F0502020204030204" pitchFamily="34" charset="0"/>
                        </a:rPr>
                        <a:t>0</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a:t>
                      </a:r>
                      <a:r>
                        <a:rPr sz="1000" b="1" dirty="0">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77165" marB="0">
                    <a:lnL w="76200">
                      <a:solidFill>
                        <a:srgbClr val="FFFFFF"/>
                      </a:solidFill>
                      <a:prstDash val="solid"/>
                    </a:lnL>
                    <a:lnR w="76200">
                      <a:solidFill>
                        <a:srgbClr val="FFFFFF"/>
                      </a:solidFill>
                      <a:prstDash val="solid"/>
                    </a:lnR>
                    <a:lnT w="76200">
                      <a:solidFill>
                        <a:srgbClr val="FFFFFF"/>
                      </a:solidFill>
                      <a:prstDash val="solid"/>
                    </a:lnT>
                    <a:solidFill>
                      <a:srgbClr val="E3E7FF"/>
                    </a:solidFill>
                  </a:tcPr>
                </a:tc>
                <a:tc>
                  <a:txBody>
                    <a:bodyPr/>
                    <a:lstStyle/>
                    <a:p>
                      <a:pPr marL="30480" algn="ctr">
                        <a:lnSpc>
                          <a:spcPct val="100000"/>
                        </a:lnSpc>
                        <a:spcBef>
                          <a:spcPts val="1395"/>
                        </a:spcBef>
                      </a:pPr>
                      <a:r>
                        <a:rPr sz="1000" b="1" dirty="0">
                          <a:latin typeface="Calibri" panose="020F0502020204030204" pitchFamily="34" charset="0"/>
                          <a:cs typeface="Calibri" panose="020F0502020204030204" pitchFamily="34" charset="0"/>
                        </a:rPr>
                        <a:t>N</a:t>
                      </a:r>
                      <a:r>
                        <a:rPr lang="it-IT" sz="1000" b="1" dirty="0">
                          <a:latin typeface="Calibri" panose="020F0502020204030204" pitchFamily="34" charset="0"/>
                          <a:cs typeface="Calibri" panose="020F0502020204030204" pitchFamily="34" charset="0"/>
                        </a:rPr>
                        <a:t>.</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mes</a:t>
                      </a:r>
                      <a:r>
                        <a:rPr sz="1000" b="1" dirty="0">
                          <a:latin typeface="Calibri" panose="020F0502020204030204" pitchFamily="34" charset="0"/>
                          <a:cs typeface="Calibri" panose="020F0502020204030204" pitchFamily="34" charset="0"/>
                        </a:rPr>
                        <a:t>i</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pe</a:t>
                      </a:r>
                      <a:r>
                        <a:rPr sz="1000" b="1" dirty="0">
                          <a:latin typeface="Calibri" panose="020F0502020204030204" pitchFamily="34" charset="0"/>
                          <a:cs typeface="Calibri" panose="020F0502020204030204" pitchFamily="34" charset="0"/>
                        </a:rPr>
                        <a:t>r</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75</a:t>
                      </a:r>
                      <a:r>
                        <a:rPr sz="1000" b="1" dirty="0">
                          <a:latin typeface="Calibri" panose="020F0502020204030204" pitchFamily="34" charset="0"/>
                          <a:cs typeface="Calibri" panose="020F0502020204030204" pitchFamily="34" charset="0"/>
                        </a:rPr>
                        <a:t>0</a:t>
                      </a:r>
                      <a:r>
                        <a:rPr sz="1000" b="1" spc="-85" dirty="0">
                          <a:latin typeface="Calibri" panose="020F0502020204030204" pitchFamily="34" charset="0"/>
                          <a:cs typeface="Calibri" panose="020F0502020204030204" pitchFamily="34" charset="0"/>
                        </a:rPr>
                        <a:t> </a:t>
                      </a:r>
                      <a:r>
                        <a:rPr sz="1000" b="1" dirty="0">
                          <a:latin typeface="Calibri" panose="020F0502020204030204" pitchFamily="34" charset="0"/>
                          <a:cs typeface="Calibri" panose="020F0502020204030204" pitchFamily="34" charset="0"/>
                        </a:rPr>
                        <a:t>€</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(Ma</a:t>
                      </a:r>
                      <a:r>
                        <a:rPr sz="1000" b="1" dirty="0">
                          <a:latin typeface="Calibri" panose="020F0502020204030204" pitchFamily="34" charset="0"/>
                          <a:cs typeface="Calibri" panose="020F0502020204030204" pitchFamily="34" charset="0"/>
                        </a:rPr>
                        <a:t>x</a:t>
                      </a:r>
                      <a:r>
                        <a:rPr sz="1000" b="1" spc="-85" dirty="0">
                          <a:latin typeface="Calibri" panose="020F0502020204030204" pitchFamily="34" charset="0"/>
                          <a:cs typeface="Calibri" panose="020F0502020204030204" pitchFamily="34" charset="0"/>
                        </a:rPr>
                        <a:t> </a:t>
                      </a:r>
                      <a:r>
                        <a:rPr sz="1000" b="1" spc="-5" dirty="0">
                          <a:latin typeface="Calibri" panose="020F0502020204030204" pitchFamily="34" charset="0"/>
                          <a:cs typeface="Calibri" panose="020F0502020204030204" pitchFamily="34" charset="0"/>
                        </a:rPr>
                        <a:t>9.000</a:t>
                      </a:r>
                      <a:r>
                        <a:rPr sz="1000" b="1" dirty="0">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77165" marB="0">
                    <a:lnL w="76200">
                      <a:solidFill>
                        <a:srgbClr val="FFFFFF"/>
                      </a:solidFill>
                      <a:prstDash val="solid"/>
                    </a:lnL>
                    <a:lnT w="76200">
                      <a:solidFill>
                        <a:srgbClr val="FFFFFF"/>
                      </a:solidFill>
                      <a:prstDash val="solid"/>
                    </a:lnT>
                    <a:solidFill>
                      <a:srgbClr val="E3E7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EC58F3-7463-A5AF-F85B-E08AF2A49A16}"/>
              </a:ext>
            </a:extLst>
          </p:cNvPr>
          <p:cNvSpPr txBox="1"/>
          <p:nvPr/>
        </p:nvSpPr>
        <p:spPr>
          <a:xfrm>
            <a:off x="304800" y="361951"/>
            <a:ext cx="8077200" cy="843821"/>
          </a:xfrm>
          <a:prstGeom prst="rect">
            <a:avLst/>
          </a:prstGeom>
          <a:noFill/>
        </p:spPr>
        <p:txBody>
          <a:bodyPr wrap="square" rtlCol="0">
            <a:spAutoFit/>
          </a:bodyPr>
          <a:lstStyle/>
          <a:p>
            <a:pPr marL="12700">
              <a:lnSpc>
                <a:spcPct val="100000"/>
              </a:lnSpc>
              <a:spcBef>
                <a:spcPts val="125"/>
              </a:spcBef>
            </a:pPr>
            <a:r>
              <a:rPr lang="it-IT" sz="2400" b="1" spc="-125" dirty="0">
                <a:solidFill>
                  <a:srgbClr val="005B9D"/>
                </a:solidFill>
                <a:latin typeface="Trebuchet MS"/>
                <a:cs typeface="Trebuchet MS"/>
              </a:rPr>
              <a:t>Linea B - Incentivi</a:t>
            </a:r>
            <a:r>
              <a:rPr lang="it-IT" sz="2400" b="1" spc="-254" dirty="0">
                <a:solidFill>
                  <a:srgbClr val="005B9D"/>
                </a:solidFill>
                <a:latin typeface="Trebuchet MS"/>
                <a:cs typeface="Trebuchet MS"/>
              </a:rPr>
              <a:t> </a:t>
            </a:r>
            <a:r>
              <a:rPr lang="it-IT" sz="2400" b="1" spc="-130" dirty="0">
                <a:solidFill>
                  <a:srgbClr val="005B9D"/>
                </a:solidFill>
                <a:latin typeface="Trebuchet MS"/>
                <a:cs typeface="Trebuchet MS"/>
              </a:rPr>
              <a:t>per</a:t>
            </a:r>
            <a:r>
              <a:rPr lang="it-IT" sz="2400" b="1" spc="-254" dirty="0">
                <a:solidFill>
                  <a:srgbClr val="005B9D"/>
                </a:solidFill>
                <a:latin typeface="Trebuchet MS"/>
                <a:cs typeface="Trebuchet MS"/>
              </a:rPr>
              <a:t> </a:t>
            </a:r>
            <a:r>
              <a:rPr lang="it-IT" sz="2400" b="1" spc="-110" dirty="0">
                <a:solidFill>
                  <a:srgbClr val="005B9D"/>
                </a:solidFill>
                <a:latin typeface="Trebuchet MS"/>
                <a:cs typeface="Trebuchet MS"/>
              </a:rPr>
              <a:t>il</a:t>
            </a:r>
            <a:r>
              <a:rPr lang="it-IT" sz="2400" b="1" spc="-250" dirty="0">
                <a:solidFill>
                  <a:srgbClr val="005B9D"/>
                </a:solidFill>
                <a:latin typeface="Trebuchet MS"/>
                <a:cs typeface="Trebuchet MS"/>
              </a:rPr>
              <a:t> </a:t>
            </a:r>
            <a:r>
              <a:rPr lang="it-IT" sz="2400" b="1" spc="-114" dirty="0">
                <a:solidFill>
                  <a:srgbClr val="005B9D"/>
                </a:solidFill>
                <a:latin typeface="Trebuchet MS"/>
                <a:cs typeface="Trebuchet MS"/>
              </a:rPr>
              <a:t>mantenimento</a:t>
            </a:r>
            <a:r>
              <a:rPr lang="it-IT" sz="2400" b="1" spc="-254" dirty="0">
                <a:solidFill>
                  <a:srgbClr val="005B9D"/>
                </a:solidFill>
                <a:latin typeface="Trebuchet MS"/>
                <a:cs typeface="Trebuchet MS"/>
              </a:rPr>
              <a:t> </a:t>
            </a:r>
            <a:r>
              <a:rPr lang="it-IT" sz="2400" b="1" spc="-114" dirty="0">
                <a:solidFill>
                  <a:srgbClr val="005B9D"/>
                </a:solidFill>
                <a:latin typeface="Trebuchet MS"/>
                <a:cs typeface="Trebuchet MS"/>
              </a:rPr>
              <a:t>lavorativo</a:t>
            </a:r>
          </a:p>
          <a:p>
            <a:pPr marL="12700">
              <a:lnSpc>
                <a:spcPct val="100000"/>
              </a:lnSpc>
              <a:spcBef>
                <a:spcPts val="125"/>
              </a:spcBef>
            </a:pPr>
            <a:endParaRPr lang="it-IT" sz="2400" b="1" spc="-114" dirty="0">
              <a:solidFill>
                <a:srgbClr val="FF0000"/>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967052E5-B061-3AB0-80F8-757A59FC2944}"/>
              </a:ext>
            </a:extLst>
          </p:cNvPr>
          <p:cNvSpPr txBox="1"/>
          <p:nvPr/>
        </p:nvSpPr>
        <p:spPr>
          <a:xfrm>
            <a:off x="174229" y="853359"/>
            <a:ext cx="7238999" cy="4134465"/>
          </a:xfrm>
          <a:prstGeom prst="rect">
            <a:avLst/>
          </a:prstGeom>
          <a:noFill/>
        </p:spPr>
        <p:txBody>
          <a:bodyPr wrap="square" rtlCol="0">
            <a:spAutoFit/>
          </a:bodyPr>
          <a:lstStyle/>
          <a:p>
            <a:pPr marL="12700">
              <a:lnSpc>
                <a:spcPct val="100000"/>
              </a:lnSpc>
              <a:spcBef>
                <a:spcPts val="5"/>
              </a:spcBef>
            </a:pPr>
            <a:r>
              <a:rPr lang="it-IT" sz="1600" b="1" spc="-95" dirty="0">
                <a:solidFill>
                  <a:srgbClr val="005B9D"/>
                </a:solidFill>
                <a:latin typeface="+mj-lt"/>
              </a:rPr>
              <a:t>Il contributo si rivolge ad aziende che si trovino in una delle seguenti situazioni:</a:t>
            </a:r>
          </a:p>
          <a:p>
            <a:pPr marL="12700">
              <a:lnSpc>
                <a:spcPct val="100000"/>
              </a:lnSpc>
              <a:spcBef>
                <a:spcPts val="5"/>
              </a:spcBef>
            </a:pPr>
            <a:endParaRPr lang="it-IT" sz="1400" b="1" spc="-110" dirty="0">
              <a:solidFill>
                <a:srgbClr val="005B9D"/>
              </a:solidFill>
              <a:latin typeface="Trebuchet MS"/>
              <a:cs typeface="Trebuchet MS"/>
            </a:endParaRPr>
          </a:p>
          <a:p>
            <a:pPr marL="298450" indent="-285750" algn="just">
              <a:lnSpc>
                <a:spcPct val="100000"/>
              </a:lnSpc>
              <a:spcBef>
                <a:spcPts val="5"/>
              </a:spcBef>
              <a:buFont typeface="Arial" panose="020B0604020202020204" pitchFamily="34" charset="0"/>
              <a:buChar char="•"/>
            </a:pPr>
            <a:r>
              <a:rPr lang="it-IT" sz="1400" spc="-15" dirty="0">
                <a:cs typeface="Microsoft Sans Serif"/>
              </a:rPr>
              <a:t>abbiano in forza </a:t>
            </a:r>
            <a:r>
              <a:rPr lang="it-IT" sz="1400" b="1" spc="-15" dirty="0">
                <a:cs typeface="Microsoft Sans Serif"/>
              </a:rPr>
              <a:t>una persona divenuta disabile in costanza rapporto di</a:t>
            </a:r>
            <a:r>
              <a:rPr lang="it-IT" sz="1400" spc="-15" dirty="0">
                <a:cs typeface="Microsoft Sans Serif"/>
              </a:rPr>
              <a:t> lavoro esclusivamente ex art. 4, comma 4, L. 68/99 e </a:t>
            </a:r>
            <a:r>
              <a:rPr lang="it-IT" sz="1400" spc="-15" dirty="0" err="1">
                <a:cs typeface="Microsoft Sans Serif"/>
              </a:rPr>
              <a:t>s.m.i.</a:t>
            </a:r>
            <a:r>
              <a:rPr lang="it-IT" sz="1400" spc="-15" dirty="0">
                <a:cs typeface="Microsoft Sans Serif"/>
              </a:rPr>
              <a:t> nei 12 mesi precedenti;</a:t>
            </a:r>
          </a:p>
          <a:p>
            <a:pPr marL="12700" algn="just">
              <a:lnSpc>
                <a:spcPct val="100000"/>
              </a:lnSpc>
              <a:spcBef>
                <a:spcPts val="5"/>
              </a:spcBef>
            </a:pPr>
            <a:endParaRPr lang="it-IT" sz="1400" spc="-15" dirty="0">
              <a:cs typeface="Microsoft Sans Serif"/>
            </a:endParaRPr>
          </a:p>
          <a:p>
            <a:pPr marL="298450" indent="-285750" algn="just">
              <a:lnSpc>
                <a:spcPct val="100000"/>
              </a:lnSpc>
              <a:spcBef>
                <a:spcPts val="5"/>
              </a:spcBef>
              <a:buFont typeface="Arial" panose="020B0604020202020204" pitchFamily="34" charset="0"/>
              <a:buChar char="•"/>
            </a:pPr>
            <a:r>
              <a:rPr lang="it-IT" sz="1400" spc="-15" dirty="0">
                <a:cs typeface="Microsoft Sans Serif"/>
              </a:rPr>
              <a:t>abbiano in forza </a:t>
            </a:r>
            <a:r>
              <a:rPr lang="it-IT" sz="1400" b="1" spc="-15" dirty="0">
                <a:cs typeface="Microsoft Sans Serif"/>
              </a:rPr>
              <a:t>una persona con disabilità con aggravamento della propria situazione di salute </a:t>
            </a:r>
            <a:r>
              <a:rPr lang="it-IT" sz="1400" spc="-15" dirty="0">
                <a:cs typeface="Microsoft Sans Serif"/>
              </a:rPr>
              <a:t>nei 12 mesi precedenti;</a:t>
            </a:r>
          </a:p>
          <a:p>
            <a:pPr marL="12700" algn="just">
              <a:lnSpc>
                <a:spcPct val="100000"/>
              </a:lnSpc>
              <a:spcBef>
                <a:spcPts val="5"/>
              </a:spcBef>
            </a:pPr>
            <a:endParaRPr lang="it-IT" sz="1400" spc="-15" dirty="0">
              <a:cs typeface="Microsoft Sans Serif"/>
            </a:endParaRPr>
          </a:p>
          <a:p>
            <a:pPr marL="298450" indent="-285750" algn="just">
              <a:lnSpc>
                <a:spcPct val="100000"/>
              </a:lnSpc>
              <a:spcBef>
                <a:spcPts val="5"/>
              </a:spcBef>
              <a:buFont typeface="Arial" panose="020B0604020202020204" pitchFamily="34" charset="0"/>
              <a:buChar char="•"/>
            </a:pPr>
            <a:r>
              <a:rPr lang="it-IT" sz="1400" spc="-15" dirty="0">
                <a:cs typeface="Microsoft Sans Serif"/>
              </a:rPr>
              <a:t>siano interessate da una riorganizzazione aziendale che comporta un ripensamento della mansione.</a:t>
            </a: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400" b="1" spc="-15" dirty="0">
              <a:latin typeface="Microsoft Sans Serif"/>
              <a:cs typeface="Microsoft Sans Serif"/>
            </a:endParaRPr>
          </a:p>
          <a:p>
            <a:pPr marL="12700">
              <a:lnSpc>
                <a:spcPct val="100000"/>
              </a:lnSpc>
              <a:spcBef>
                <a:spcPts val="125"/>
              </a:spcBef>
            </a:pPr>
            <a:endParaRPr lang="it-IT" sz="1600" dirty="0">
              <a:latin typeface="Trebuchet MS"/>
              <a:cs typeface="Trebuchet MS"/>
            </a:endParaRPr>
          </a:p>
        </p:txBody>
      </p:sp>
      <p:pic>
        <p:nvPicPr>
          <p:cNvPr id="8" name="object 3">
            <a:extLst>
              <a:ext uri="{FF2B5EF4-FFF2-40B4-BE49-F238E27FC236}">
                <a16:creationId xmlns:a16="http://schemas.microsoft.com/office/drawing/2014/main" id="{4A09E4F4-62CE-51C9-F43B-C41E76A97180}"/>
              </a:ext>
            </a:extLst>
          </p:cNvPr>
          <p:cNvPicPr/>
          <p:nvPr/>
        </p:nvPicPr>
        <p:blipFill>
          <a:blip r:embed="rId2" cstate="print"/>
          <a:stretch>
            <a:fillRect/>
          </a:stretch>
        </p:blipFill>
        <p:spPr>
          <a:xfrm>
            <a:off x="4038600" y="57149"/>
            <a:ext cx="5105400" cy="762001"/>
          </a:xfrm>
          <a:prstGeom prst="rect">
            <a:avLst/>
          </a:prstGeom>
        </p:spPr>
      </p:pic>
      <p:pic>
        <p:nvPicPr>
          <p:cNvPr id="14" name="object 9">
            <a:extLst>
              <a:ext uri="{FF2B5EF4-FFF2-40B4-BE49-F238E27FC236}">
                <a16:creationId xmlns:a16="http://schemas.microsoft.com/office/drawing/2014/main" id="{BDB9D324-8E76-8941-B781-560F5749D0D9}"/>
              </a:ext>
            </a:extLst>
          </p:cNvPr>
          <p:cNvPicPr/>
          <p:nvPr/>
        </p:nvPicPr>
        <p:blipFill>
          <a:blip r:embed="rId3" cstate="print"/>
          <a:stretch>
            <a:fillRect/>
          </a:stretch>
        </p:blipFill>
        <p:spPr>
          <a:xfrm>
            <a:off x="7350240" y="4654450"/>
            <a:ext cx="400049" cy="323849"/>
          </a:xfrm>
          <a:prstGeom prst="rect">
            <a:avLst/>
          </a:prstGeom>
        </p:spPr>
      </p:pic>
      <p:pic>
        <p:nvPicPr>
          <p:cNvPr id="16" name="object 10">
            <a:extLst>
              <a:ext uri="{FF2B5EF4-FFF2-40B4-BE49-F238E27FC236}">
                <a16:creationId xmlns:a16="http://schemas.microsoft.com/office/drawing/2014/main" id="{4F58CE98-0C9B-1E43-C086-D0AA2E77AE96}"/>
              </a:ext>
            </a:extLst>
          </p:cNvPr>
          <p:cNvPicPr/>
          <p:nvPr/>
        </p:nvPicPr>
        <p:blipFill>
          <a:blip r:embed="rId4" cstate="print"/>
          <a:stretch>
            <a:fillRect/>
          </a:stretch>
        </p:blipFill>
        <p:spPr>
          <a:xfrm>
            <a:off x="7924800" y="4654450"/>
            <a:ext cx="942974" cy="333374"/>
          </a:xfrm>
          <a:prstGeom prst="rect">
            <a:avLst/>
          </a:prstGeom>
        </p:spPr>
      </p:pic>
      <p:pic>
        <p:nvPicPr>
          <p:cNvPr id="3" name="Immagine 2">
            <a:extLst>
              <a:ext uri="{FF2B5EF4-FFF2-40B4-BE49-F238E27FC236}">
                <a16:creationId xmlns:a16="http://schemas.microsoft.com/office/drawing/2014/main" id="{B9B9E5C5-FE0D-63AB-BAFD-FBB4257ECF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83793" y="438149"/>
            <a:ext cx="2060207" cy="2133600"/>
          </a:xfrm>
          <a:prstGeom prst="rect">
            <a:avLst/>
          </a:prstGeom>
        </p:spPr>
      </p:pic>
      <p:pic>
        <p:nvPicPr>
          <p:cNvPr id="7" name="Immagine 6">
            <a:extLst>
              <a:ext uri="{FF2B5EF4-FFF2-40B4-BE49-F238E27FC236}">
                <a16:creationId xmlns:a16="http://schemas.microsoft.com/office/drawing/2014/main" id="{5905CC24-7EB3-EFAB-B464-95BFF8A30C14}"/>
              </a:ext>
            </a:extLst>
          </p:cNvPr>
          <p:cNvPicPr>
            <a:picLocks noChangeAspect="1"/>
          </p:cNvPicPr>
          <p:nvPr/>
        </p:nvPicPr>
        <p:blipFill>
          <a:blip r:embed="rId6"/>
          <a:stretch>
            <a:fillRect/>
          </a:stretch>
        </p:blipFill>
        <p:spPr>
          <a:xfrm>
            <a:off x="0" y="4400550"/>
            <a:ext cx="4804064" cy="762066"/>
          </a:xfrm>
          <a:prstGeom prst="rect">
            <a:avLst/>
          </a:prstGeom>
        </p:spPr>
      </p:pic>
      <p:pic>
        <p:nvPicPr>
          <p:cNvPr id="6" name="Immagine 5">
            <a:extLst>
              <a:ext uri="{FF2B5EF4-FFF2-40B4-BE49-F238E27FC236}">
                <a16:creationId xmlns:a16="http://schemas.microsoft.com/office/drawing/2014/main" id="{25A13708-6C54-9851-4B12-A52CFA6DEA69}"/>
              </a:ext>
            </a:extLst>
          </p:cNvPr>
          <p:cNvPicPr>
            <a:picLocks noChangeAspect="1"/>
          </p:cNvPicPr>
          <p:nvPr/>
        </p:nvPicPr>
        <p:blipFill>
          <a:blip r:embed="rId7"/>
          <a:stretch>
            <a:fillRect/>
          </a:stretch>
        </p:blipFill>
        <p:spPr>
          <a:xfrm>
            <a:off x="310376" y="3390305"/>
            <a:ext cx="7797460" cy="1115665"/>
          </a:xfrm>
          <a:prstGeom prst="rect">
            <a:avLst/>
          </a:prstGeom>
        </p:spPr>
      </p:pic>
    </p:spTree>
    <p:extLst>
      <p:ext uri="{BB962C8B-B14F-4D97-AF65-F5344CB8AC3E}">
        <p14:creationId xmlns:p14="http://schemas.microsoft.com/office/powerpoint/2010/main" val="329552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947" y="383104"/>
            <a:ext cx="7454653" cy="385362"/>
          </a:xfrm>
          <a:prstGeom prst="rect">
            <a:avLst/>
          </a:prstGeom>
        </p:spPr>
        <p:txBody>
          <a:bodyPr vert="horz" wrap="square" lIns="0" tIns="15875" rIns="0" bIns="0" rtlCol="0">
            <a:spAutoFit/>
          </a:bodyPr>
          <a:lstStyle/>
          <a:p>
            <a:pPr marL="12700">
              <a:lnSpc>
                <a:spcPct val="100000"/>
              </a:lnSpc>
              <a:spcBef>
                <a:spcPts val="125"/>
              </a:spcBef>
            </a:pPr>
            <a:r>
              <a:rPr lang="it-IT" sz="2400" dirty="0">
                <a:latin typeface="Trebuchet MS"/>
                <a:cs typeface="Trebuchet MS"/>
              </a:rPr>
              <a:t>Linea C – Rimborso per attivazione tirocini</a:t>
            </a:r>
            <a:endParaRPr sz="2400" dirty="0">
              <a:latin typeface="Trebuchet MS"/>
              <a:cs typeface="Trebuchet MS"/>
            </a:endParaRPr>
          </a:p>
        </p:txBody>
      </p:sp>
      <p:pic>
        <p:nvPicPr>
          <p:cNvPr id="3" name="object 3"/>
          <p:cNvPicPr/>
          <p:nvPr/>
        </p:nvPicPr>
        <p:blipFill>
          <a:blip r:embed="rId2" cstate="print"/>
          <a:stretch>
            <a:fillRect/>
          </a:stretch>
        </p:blipFill>
        <p:spPr>
          <a:xfrm>
            <a:off x="4216381" y="319965"/>
            <a:ext cx="4927618" cy="904874"/>
          </a:xfrm>
          <a:prstGeom prst="rect">
            <a:avLst/>
          </a:prstGeom>
        </p:spPr>
      </p:pic>
      <p:sp>
        <p:nvSpPr>
          <p:cNvPr id="4" name="object 4"/>
          <p:cNvSpPr txBox="1"/>
          <p:nvPr/>
        </p:nvSpPr>
        <p:spPr>
          <a:xfrm>
            <a:off x="323421" y="1069845"/>
            <a:ext cx="8210978" cy="4666214"/>
          </a:xfrm>
          <a:prstGeom prst="rect">
            <a:avLst/>
          </a:prstGeom>
        </p:spPr>
        <p:txBody>
          <a:bodyPr vert="horz" wrap="square" lIns="0" tIns="22860" rIns="0" bIns="0" rtlCol="0">
            <a:spAutoFit/>
          </a:bodyPr>
          <a:lstStyle/>
          <a:p>
            <a:pPr marL="37465" marR="113030" algn="just">
              <a:lnSpc>
                <a:spcPts val="1650"/>
              </a:lnSpc>
              <a:spcBef>
                <a:spcPts val="180"/>
              </a:spcBef>
            </a:pPr>
            <a:r>
              <a:rPr lang="it-IT" sz="1400" spc="-15" dirty="0">
                <a:latin typeface="Calibri" panose="020F0502020204030204" pitchFamily="34" charset="0"/>
                <a:cs typeface="Calibri" panose="020F0502020204030204" pitchFamily="34" charset="0"/>
              </a:rPr>
              <a:t>S</a:t>
            </a:r>
            <a:r>
              <a:rPr sz="1400" spc="-15" dirty="0" err="1">
                <a:latin typeface="Calibri" panose="020F0502020204030204" pitchFamily="34" charset="0"/>
                <a:cs typeface="Calibri" panose="020F0502020204030204" pitchFamily="34" charset="0"/>
              </a:rPr>
              <a:t>oggetti</a:t>
            </a:r>
            <a:r>
              <a:rPr sz="1400" spc="-15" dirty="0">
                <a:latin typeface="Calibri" panose="020F0502020204030204" pitchFamily="34" charset="0"/>
                <a:cs typeface="Calibri" panose="020F0502020204030204" pitchFamily="34" charset="0"/>
              </a:rPr>
              <a:t> promotori dei tirocini o imprese ospitanti con sede in Regione Piemonte </a:t>
            </a:r>
            <a:r>
              <a:rPr lang="it-IT" sz="1400" spc="-15" dirty="0">
                <a:latin typeface="Calibri" panose="020F0502020204030204" pitchFamily="34" charset="0"/>
                <a:cs typeface="Calibri" panose="020F0502020204030204" pitchFamily="34" charset="0"/>
              </a:rPr>
              <a:t>.</a:t>
            </a:r>
          </a:p>
          <a:p>
            <a:pPr marL="37465" marR="113030" algn="just">
              <a:lnSpc>
                <a:spcPts val="1650"/>
              </a:lnSpc>
              <a:spcBef>
                <a:spcPts val="180"/>
              </a:spcBef>
            </a:pPr>
            <a:endParaRPr lang="it-IT" sz="1400" b="1" spc="-30" dirty="0">
              <a:solidFill>
                <a:srgbClr val="005B9D"/>
              </a:solidFill>
              <a:latin typeface="Calibri" panose="020F0502020204030204" pitchFamily="34" charset="0"/>
              <a:cs typeface="Calibri" panose="020F0502020204030204" pitchFamily="34" charset="0"/>
            </a:endParaRPr>
          </a:p>
          <a:p>
            <a:pPr marL="37465" marR="113030" algn="just">
              <a:lnSpc>
                <a:spcPts val="1650"/>
              </a:lnSpc>
              <a:spcBef>
                <a:spcPts val="180"/>
              </a:spcBef>
            </a:pPr>
            <a:r>
              <a:rPr sz="1400" b="1" spc="-30" dirty="0">
                <a:solidFill>
                  <a:srgbClr val="005B9D"/>
                </a:solidFill>
                <a:latin typeface="Calibri" panose="020F0502020204030204" pitchFamily="34" charset="0"/>
                <a:cs typeface="Calibri" panose="020F0502020204030204" pitchFamily="34" charset="0"/>
              </a:rPr>
              <a:t>Tre priorità:</a:t>
            </a:r>
          </a:p>
          <a:p>
            <a:pPr marL="176530" indent="-163830">
              <a:lnSpc>
                <a:spcPts val="1664"/>
              </a:lnSpc>
              <a:spcBef>
                <a:spcPts val="245"/>
              </a:spcBef>
              <a:buAutoNum type="alphaLcParenR"/>
              <a:tabLst>
                <a:tab pos="176530" algn="l"/>
              </a:tabLst>
            </a:pPr>
            <a:r>
              <a:rPr sz="1400" spc="-15" dirty="0">
                <a:solidFill>
                  <a:srgbClr val="005B9D"/>
                </a:solidFill>
                <a:latin typeface="Calibri" panose="020F0502020204030204" pitchFamily="34" charset="0"/>
                <a:cs typeface="Calibri" panose="020F0502020204030204" pitchFamily="34" charset="0"/>
              </a:rPr>
              <a:t>tirocini di persone con disabilità in carico ai CPI/Serv</a:t>
            </a:r>
            <a:r>
              <a:rPr lang="it-IT" sz="1400" spc="-15" dirty="0">
                <a:solidFill>
                  <a:srgbClr val="005B9D"/>
                </a:solidFill>
                <a:latin typeface="Calibri" panose="020F0502020204030204" pitchFamily="34" charset="0"/>
                <a:cs typeface="Calibri" panose="020F0502020204030204" pitchFamily="34" charset="0"/>
              </a:rPr>
              <a:t>i</a:t>
            </a:r>
            <a:r>
              <a:rPr sz="1400" spc="-15" dirty="0">
                <a:solidFill>
                  <a:srgbClr val="005B9D"/>
                </a:solidFill>
                <a:latin typeface="Calibri" panose="020F0502020204030204" pitchFamily="34" charset="0"/>
                <a:cs typeface="Calibri" panose="020F0502020204030204" pitchFamily="34" charset="0"/>
              </a:rPr>
              <a:t>zi</a:t>
            </a:r>
            <a:r>
              <a:rPr lang="it-IT" sz="1400" spc="-15" dirty="0">
                <a:solidFill>
                  <a:srgbClr val="005B9D"/>
                </a:solidFill>
                <a:latin typeface="Calibri" panose="020F0502020204030204" pitchFamily="34" charset="0"/>
                <a:cs typeface="Calibri" panose="020F0502020204030204" pitchFamily="34" charset="0"/>
              </a:rPr>
              <a:t> Socio</a:t>
            </a:r>
            <a:r>
              <a:rPr sz="1400" spc="-15" dirty="0">
                <a:solidFill>
                  <a:srgbClr val="005B9D"/>
                </a:solidFill>
                <a:latin typeface="Calibri" panose="020F0502020204030204" pitchFamily="34" charset="0"/>
                <a:cs typeface="Calibri" panose="020F0502020204030204" pitchFamily="34" charset="0"/>
              </a:rPr>
              <a:t> </a:t>
            </a:r>
            <a:r>
              <a:rPr lang="it-IT" sz="1400" spc="-15" dirty="0">
                <a:solidFill>
                  <a:srgbClr val="005B9D"/>
                </a:solidFill>
                <a:latin typeface="Calibri" panose="020F0502020204030204" pitchFamily="34" charset="0"/>
                <a:cs typeface="Calibri" panose="020F0502020204030204" pitchFamily="34" charset="0"/>
              </a:rPr>
              <a:t>Assistenziali</a:t>
            </a:r>
            <a:r>
              <a:rPr sz="1400" spc="-15" dirty="0">
                <a:solidFill>
                  <a:srgbClr val="005B9D"/>
                </a:solidFill>
                <a:latin typeface="Calibri" panose="020F0502020204030204" pitchFamily="34" charset="0"/>
                <a:cs typeface="Calibri" panose="020F0502020204030204" pitchFamily="34" charset="0"/>
              </a:rPr>
              <a:t>;</a:t>
            </a:r>
          </a:p>
          <a:p>
            <a:pPr marL="182245" indent="-170180">
              <a:lnSpc>
                <a:spcPts val="1650"/>
              </a:lnSpc>
              <a:buAutoNum type="alphaLcParenR"/>
              <a:tabLst>
                <a:tab pos="182880" algn="l"/>
              </a:tabLst>
            </a:pPr>
            <a:r>
              <a:rPr sz="1400" spc="-15" dirty="0">
                <a:solidFill>
                  <a:srgbClr val="005B9D"/>
                </a:solidFill>
                <a:latin typeface="Calibri" panose="020F0502020204030204" pitchFamily="34" charset="0"/>
                <a:cs typeface="Calibri" panose="020F0502020204030204" pitchFamily="34" charset="0"/>
              </a:rPr>
              <a:t>tirocini di persone con disabilità destinatari di Buono servizi;</a:t>
            </a:r>
          </a:p>
          <a:p>
            <a:pPr marL="164465" indent="-152400">
              <a:lnSpc>
                <a:spcPts val="1664"/>
              </a:lnSpc>
              <a:buAutoNum type="alphaLcParenR"/>
              <a:tabLst>
                <a:tab pos="165100" algn="l"/>
              </a:tabLst>
            </a:pPr>
            <a:r>
              <a:rPr sz="1400" spc="-15" dirty="0">
                <a:solidFill>
                  <a:srgbClr val="005B9D"/>
                </a:solidFill>
                <a:latin typeface="Calibri" panose="020F0502020204030204" pitchFamily="34" charset="0"/>
                <a:cs typeface="Calibri" panose="020F0502020204030204" pitchFamily="34" charset="0"/>
              </a:rPr>
              <a:t>tirocini di persone con disabilità non associati a percorsi di politica attiva finanziati.</a:t>
            </a:r>
          </a:p>
          <a:p>
            <a:pPr marL="12700" marR="5080" algn="just">
              <a:lnSpc>
                <a:spcPts val="1650"/>
              </a:lnSpc>
              <a:spcBef>
                <a:spcPts val="1020"/>
              </a:spcBef>
            </a:pPr>
            <a:r>
              <a:rPr sz="1400" spc="-15" dirty="0">
                <a:latin typeface="Calibri" panose="020F0502020204030204" pitchFamily="34" charset="0"/>
                <a:cs typeface="Calibri" panose="020F0502020204030204" pitchFamily="34" charset="0"/>
              </a:rPr>
              <a:t>P</a:t>
            </a:r>
            <a:r>
              <a:rPr lang="it-IT" sz="1400" spc="-15" dirty="0">
                <a:latin typeface="Calibri" panose="020F0502020204030204" pitchFamily="34" charset="0"/>
                <a:cs typeface="Calibri" panose="020F0502020204030204" pitchFamily="34" charset="0"/>
              </a:rPr>
              <a:t>e</a:t>
            </a:r>
            <a:r>
              <a:rPr sz="1400" spc="-15" dirty="0">
                <a:latin typeface="Calibri" panose="020F0502020204030204" pitchFamily="34" charset="0"/>
                <a:cs typeface="Calibri" panose="020F0502020204030204" pitchFamily="34" charset="0"/>
              </a:rPr>
              <a:t>r le priorità </a:t>
            </a:r>
            <a:r>
              <a:rPr sz="1400" b="1" spc="-15" dirty="0">
                <a:latin typeface="Calibri" panose="020F0502020204030204" pitchFamily="34" charset="0"/>
                <a:cs typeface="Calibri" panose="020F0502020204030204" pitchFamily="34" charset="0"/>
              </a:rPr>
              <a:t>c)</a:t>
            </a:r>
            <a:r>
              <a:rPr sz="1400" spc="-15" dirty="0">
                <a:latin typeface="Calibri" panose="020F0502020204030204" pitchFamily="34" charset="0"/>
                <a:cs typeface="Calibri" panose="020F0502020204030204" pitchFamily="34" charset="0"/>
              </a:rPr>
              <a:t> i tirocini dovranno </a:t>
            </a:r>
            <a:r>
              <a:rPr sz="1400" spc="-15" dirty="0" err="1">
                <a:latin typeface="Calibri" panose="020F0502020204030204" pitchFamily="34" charset="0"/>
                <a:cs typeface="Calibri" panose="020F0502020204030204" pitchFamily="34" charset="0"/>
              </a:rPr>
              <a:t>essere</a:t>
            </a:r>
            <a:r>
              <a:rPr sz="1400" spc="-15" dirty="0">
                <a:latin typeface="Calibri" panose="020F0502020204030204" pitchFamily="34" charset="0"/>
                <a:cs typeface="Calibri" panose="020F0502020204030204" pitchFamily="34" charset="0"/>
              </a:rPr>
              <a:t> </a:t>
            </a:r>
            <a:r>
              <a:rPr lang="it-IT" sz="1400" spc="-15" dirty="0">
                <a:latin typeface="Calibri" panose="020F0502020204030204" pitchFamily="34" charset="0"/>
                <a:cs typeface="Calibri" panose="020F0502020204030204" pitchFamily="34" charset="0"/>
              </a:rPr>
              <a:t>realizzati i</a:t>
            </a:r>
            <a:r>
              <a:rPr sz="1400" spc="-15" dirty="0">
                <a:latin typeface="Calibri" panose="020F0502020204030204" pitchFamily="34" charset="0"/>
                <a:cs typeface="Calibri" panose="020F0502020204030204" pitchFamily="34" charset="0"/>
              </a:rPr>
              <a:t>n conformità a quanto prevede la DGR 85/2017 e s.m.i.  per l’attivazione di tirocini a persone con disabilità. </a:t>
            </a:r>
            <a:endParaRPr lang="it-IT" sz="1400" spc="-15" dirty="0">
              <a:latin typeface="Calibri" panose="020F0502020204030204" pitchFamily="34" charset="0"/>
              <a:cs typeface="Calibri" panose="020F0502020204030204" pitchFamily="34" charset="0"/>
            </a:endParaRPr>
          </a:p>
          <a:p>
            <a:pPr marL="12700" marR="5080" algn="just">
              <a:lnSpc>
                <a:spcPts val="1650"/>
              </a:lnSpc>
              <a:spcBef>
                <a:spcPts val="1020"/>
              </a:spcBef>
            </a:pPr>
            <a:r>
              <a:rPr sz="1400" spc="-15" dirty="0">
                <a:latin typeface="Calibri" panose="020F0502020204030204" pitchFamily="34" charset="0"/>
                <a:cs typeface="Calibri" panose="020F0502020204030204" pitchFamily="34" charset="0"/>
              </a:rPr>
              <a:t>Per quanto riguarda la priorità </a:t>
            </a:r>
            <a:r>
              <a:rPr sz="1400" b="1" spc="-15" dirty="0">
                <a:latin typeface="Calibri" panose="020F0502020204030204" pitchFamily="34" charset="0"/>
                <a:cs typeface="Calibri" panose="020F0502020204030204" pitchFamily="34" charset="0"/>
              </a:rPr>
              <a:t>a) </a:t>
            </a:r>
            <a:r>
              <a:rPr sz="1400" spc="-15" dirty="0">
                <a:latin typeface="Calibri" panose="020F0502020204030204" pitchFamily="34" charset="0"/>
                <a:cs typeface="Calibri" panose="020F0502020204030204" pitchFamily="34" charset="0"/>
              </a:rPr>
              <a:t>e </a:t>
            </a:r>
            <a:r>
              <a:rPr sz="1400" b="1" spc="-15" dirty="0">
                <a:latin typeface="Calibri" panose="020F0502020204030204" pitchFamily="34" charset="0"/>
                <a:cs typeface="Calibri" panose="020F0502020204030204" pitchFamily="34" charset="0"/>
              </a:rPr>
              <a:t>b)</a:t>
            </a:r>
            <a:r>
              <a:rPr sz="1400" spc="-15" dirty="0">
                <a:latin typeface="Calibri" panose="020F0502020204030204" pitchFamily="34" charset="0"/>
                <a:cs typeface="Calibri" panose="020F0502020204030204" pitchFamily="34" charset="0"/>
              </a:rPr>
              <a:t> è altresì ammessa  anche l’attivazione di tirocini di inclusione erogati ai sensi della DGR 42/2014 e </a:t>
            </a:r>
            <a:r>
              <a:rPr sz="1400" spc="-15" dirty="0" err="1">
                <a:latin typeface="Calibri" panose="020F0502020204030204" pitchFamily="34" charset="0"/>
                <a:cs typeface="Calibri" panose="020F0502020204030204" pitchFamily="34" charset="0"/>
              </a:rPr>
              <a:t>s.m.i</a:t>
            </a:r>
            <a:r>
              <a:rPr sz="1400" spc="-15" dirty="0">
                <a:latin typeface="Calibri" panose="020F0502020204030204" pitchFamily="34" charset="0"/>
                <a:cs typeface="Calibri" panose="020F0502020204030204" pitchFamily="34" charset="0"/>
              </a:rPr>
              <a:t>.</a:t>
            </a:r>
            <a:endParaRPr lang="it-IT" sz="1400" spc="-15" dirty="0">
              <a:latin typeface="Calibri" panose="020F0502020204030204" pitchFamily="34" charset="0"/>
              <a:cs typeface="Calibri" panose="020F0502020204030204" pitchFamily="34" charset="0"/>
            </a:endParaRPr>
          </a:p>
          <a:p>
            <a:pPr marL="12700" marR="5080" algn="just">
              <a:lnSpc>
                <a:spcPts val="1650"/>
              </a:lnSpc>
              <a:spcBef>
                <a:spcPts val="1020"/>
              </a:spcBef>
            </a:pPr>
            <a:r>
              <a:rPr lang="it-IT" sz="1400" spc="-15" dirty="0">
                <a:latin typeface="Calibri" panose="020F0502020204030204" pitchFamily="34" charset="0"/>
                <a:cs typeface="Calibri" panose="020F0502020204030204" pitchFamily="34" charset="0"/>
              </a:rPr>
              <a:t>L’importo complessivo  del contributo è pari alla </a:t>
            </a:r>
            <a:r>
              <a:rPr lang="it-IT" sz="1400" b="1" spc="-15" dirty="0">
                <a:latin typeface="Calibri" panose="020F0502020204030204" pitchFamily="34" charset="0"/>
                <a:cs typeface="Calibri" panose="020F0502020204030204" pitchFamily="34" charset="0"/>
              </a:rPr>
              <a:t>quota dell’indennità effettivamente erogata </a:t>
            </a:r>
            <a:r>
              <a:rPr lang="it-IT" sz="1400" spc="-15" dirty="0">
                <a:latin typeface="Calibri" panose="020F0502020204030204" pitchFamily="34" charset="0"/>
                <a:cs typeface="Calibri" panose="020F0502020204030204" pitchFamily="34" charset="0"/>
              </a:rPr>
              <a:t>e non può in ogni caso essere superiore a </a:t>
            </a:r>
            <a:r>
              <a:rPr lang="it-IT" sz="1400" b="1" spc="-15" dirty="0">
                <a:latin typeface="Calibri" panose="020F0502020204030204" pitchFamily="34" charset="0"/>
                <a:cs typeface="Calibri" panose="020F0502020204030204" pitchFamily="34" charset="0"/>
              </a:rPr>
              <a:t>€ 600 </a:t>
            </a:r>
            <a:r>
              <a:rPr lang="it-IT" sz="1400" spc="-15" dirty="0">
                <a:latin typeface="Calibri" panose="020F0502020204030204" pitchFamily="34" charset="0"/>
                <a:cs typeface="Calibri" panose="020F0502020204030204" pitchFamily="34" charset="0"/>
              </a:rPr>
              <a:t>euro mensili, per un massimo di </a:t>
            </a:r>
            <a:r>
              <a:rPr lang="it-IT" sz="1400" b="1" spc="-15" dirty="0">
                <a:latin typeface="Calibri" panose="020F0502020204030204" pitchFamily="34" charset="0"/>
                <a:cs typeface="Calibri" panose="020F0502020204030204" pitchFamily="34" charset="0"/>
              </a:rPr>
              <a:t>€ 3600</a:t>
            </a:r>
            <a:r>
              <a:rPr lang="it-IT" sz="1400" spc="-15" dirty="0">
                <a:latin typeface="Calibri" panose="020F0502020204030204" pitchFamily="34" charset="0"/>
                <a:cs typeface="Calibri" panose="020F0502020204030204" pitchFamily="34" charset="0"/>
              </a:rPr>
              <a:t>.</a:t>
            </a:r>
          </a:p>
          <a:p>
            <a:pPr marL="12700" algn="just">
              <a:lnSpc>
                <a:spcPct val="100000"/>
              </a:lnSpc>
              <a:spcBef>
                <a:spcPts val="125"/>
              </a:spcBef>
            </a:pPr>
            <a:r>
              <a:rPr lang="it-IT" sz="1400" spc="-15" dirty="0">
                <a:latin typeface="Calibri" panose="020F0502020204030204" pitchFamily="34" charset="0"/>
                <a:cs typeface="Calibri" panose="020F0502020204030204" pitchFamily="34" charset="0"/>
              </a:rPr>
              <a:t>Oltre all’indennità di tirocinio potrà essere richiesto un </a:t>
            </a:r>
            <a:r>
              <a:rPr lang="it-IT" sz="1400" b="1" spc="-15" dirty="0">
                <a:latin typeface="Calibri" panose="020F0502020204030204" pitchFamily="34" charset="0"/>
                <a:cs typeface="Calibri" panose="020F0502020204030204" pitchFamily="34" charset="0"/>
              </a:rPr>
              <a:t>rimborso forfettario </a:t>
            </a:r>
            <a:r>
              <a:rPr lang="it-IT" sz="1400" spc="-15" dirty="0">
                <a:latin typeface="Calibri" panose="020F0502020204030204" pitchFamily="34" charset="0"/>
                <a:cs typeface="Calibri" panose="020F0502020204030204" pitchFamily="34" charset="0"/>
              </a:rPr>
              <a:t>dei costi di attivazione del  tirocinio (visita medica, cedolini, RC, Inail </a:t>
            </a:r>
            <a:r>
              <a:rPr lang="it-IT" sz="1400" spc="-15" dirty="0" err="1">
                <a:latin typeface="Calibri" panose="020F0502020204030204" pitchFamily="34" charset="0"/>
                <a:cs typeface="Calibri" panose="020F0502020204030204" pitchFamily="34" charset="0"/>
              </a:rPr>
              <a:t>etc</a:t>
            </a:r>
            <a:r>
              <a:rPr lang="it-IT" sz="1400" spc="-15" dirty="0">
                <a:latin typeface="Calibri" panose="020F0502020204030204" pitchFamily="34" charset="0"/>
                <a:cs typeface="Calibri" panose="020F0502020204030204" pitchFamily="34" charset="0"/>
              </a:rPr>
              <a:t>…) quantificato in € 200 una tantum. Richiesto dallo stesso soggetto che eroga indennità.</a:t>
            </a:r>
          </a:p>
          <a:p>
            <a:pPr marL="12700" algn="just">
              <a:lnSpc>
                <a:spcPct val="100000"/>
              </a:lnSpc>
              <a:spcBef>
                <a:spcPts val="125"/>
              </a:spcBef>
            </a:pPr>
            <a:endParaRPr lang="it-IT" sz="1400" spc="-15" dirty="0">
              <a:latin typeface="Calibri" panose="020F0502020204030204" pitchFamily="34" charset="0"/>
              <a:cs typeface="Calibri" panose="020F0502020204030204" pitchFamily="34" charset="0"/>
            </a:endParaRPr>
          </a:p>
          <a:p>
            <a:pPr marL="12700" marR="5080" algn="just">
              <a:lnSpc>
                <a:spcPts val="1650"/>
              </a:lnSpc>
              <a:spcBef>
                <a:spcPts val="1020"/>
              </a:spcBef>
            </a:pPr>
            <a:endParaRPr lang="it-IT" sz="1600" spc="-15" dirty="0">
              <a:latin typeface="Calibri" panose="020F0502020204030204" pitchFamily="34" charset="0"/>
              <a:cs typeface="Calibri" panose="020F0502020204030204" pitchFamily="34" charset="0"/>
            </a:endParaRPr>
          </a:p>
          <a:p>
            <a:pPr marL="12700" marR="5080">
              <a:lnSpc>
                <a:spcPts val="1650"/>
              </a:lnSpc>
              <a:spcBef>
                <a:spcPts val="1020"/>
              </a:spcBef>
            </a:pPr>
            <a:endParaRPr sz="1400" spc="-15" dirty="0">
              <a:latin typeface="Microsoft Sans Serif"/>
              <a:cs typeface="Microsoft Sans Serif"/>
            </a:endParaRPr>
          </a:p>
        </p:txBody>
      </p:sp>
      <p:pic>
        <p:nvPicPr>
          <p:cNvPr id="5" name="object 5"/>
          <p:cNvPicPr/>
          <p:nvPr/>
        </p:nvPicPr>
        <p:blipFill>
          <a:blip r:embed="rId3" cstate="print"/>
          <a:stretch>
            <a:fillRect/>
          </a:stretch>
        </p:blipFill>
        <p:spPr>
          <a:xfrm>
            <a:off x="7350240" y="4654450"/>
            <a:ext cx="400049" cy="323849"/>
          </a:xfrm>
          <a:prstGeom prst="rect">
            <a:avLst/>
          </a:prstGeom>
        </p:spPr>
      </p:pic>
      <p:pic>
        <p:nvPicPr>
          <p:cNvPr id="6" name="object 6"/>
          <p:cNvPicPr/>
          <p:nvPr/>
        </p:nvPicPr>
        <p:blipFill>
          <a:blip r:embed="rId4" cstate="print"/>
          <a:stretch>
            <a:fillRect/>
          </a:stretch>
        </p:blipFill>
        <p:spPr>
          <a:xfrm>
            <a:off x="7943798" y="4640410"/>
            <a:ext cx="942974" cy="333374"/>
          </a:xfrm>
          <a:prstGeom prst="rect">
            <a:avLst/>
          </a:prstGeom>
        </p:spPr>
      </p:pic>
      <p:pic>
        <p:nvPicPr>
          <p:cNvPr id="10" name="Immagine 9">
            <a:extLst>
              <a:ext uri="{FF2B5EF4-FFF2-40B4-BE49-F238E27FC236}">
                <a16:creationId xmlns:a16="http://schemas.microsoft.com/office/drawing/2014/main" id="{0748FC3E-EA5D-3136-D8CA-6F6F7CE42E26}"/>
              </a:ext>
            </a:extLst>
          </p:cNvPr>
          <p:cNvPicPr>
            <a:picLocks noChangeAspect="1"/>
          </p:cNvPicPr>
          <p:nvPr/>
        </p:nvPicPr>
        <p:blipFill>
          <a:blip r:embed="rId5"/>
          <a:stretch>
            <a:fillRect/>
          </a:stretch>
        </p:blipFill>
        <p:spPr>
          <a:xfrm>
            <a:off x="-6479" y="4400516"/>
            <a:ext cx="4804064" cy="762066"/>
          </a:xfrm>
          <a:prstGeom prst="rect">
            <a:avLst/>
          </a:prstGeom>
        </p:spPr>
      </p:pic>
      <p:pic>
        <p:nvPicPr>
          <p:cNvPr id="11" name="Immagine 10">
            <a:extLst>
              <a:ext uri="{FF2B5EF4-FFF2-40B4-BE49-F238E27FC236}">
                <a16:creationId xmlns:a16="http://schemas.microsoft.com/office/drawing/2014/main" id="{8C0C6F47-D203-6440-4C94-7C8C3EC41184}"/>
              </a:ext>
            </a:extLst>
          </p:cNvPr>
          <p:cNvPicPr>
            <a:picLocks noChangeAspect="1"/>
          </p:cNvPicPr>
          <p:nvPr/>
        </p:nvPicPr>
        <p:blipFill>
          <a:blip r:embed="rId6"/>
          <a:stretch>
            <a:fillRect/>
          </a:stretch>
        </p:blipFill>
        <p:spPr>
          <a:xfrm>
            <a:off x="7320503" y="1320010"/>
            <a:ext cx="794540" cy="7945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67052E5-B061-3AB0-80F8-757A59FC2944}"/>
              </a:ext>
            </a:extLst>
          </p:cNvPr>
          <p:cNvSpPr txBox="1"/>
          <p:nvPr/>
        </p:nvSpPr>
        <p:spPr>
          <a:xfrm>
            <a:off x="190500" y="742950"/>
            <a:ext cx="8763000" cy="4601260"/>
          </a:xfrm>
          <a:prstGeom prst="rect">
            <a:avLst/>
          </a:prstGeom>
          <a:noFill/>
        </p:spPr>
        <p:txBody>
          <a:bodyPr wrap="square" rtlCol="0">
            <a:spAutoFit/>
          </a:bodyPr>
          <a:lstStyle/>
          <a:p>
            <a:pPr algn="just"/>
            <a:endParaRPr lang="it-IT" sz="1400" spc="-15" dirty="0">
              <a:latin typeface="Calibri" panose="020F0502020204030204" pitchFamily="34" charset="0"/>
              <a:cs typeface="Calibri" panose="020F0502020204030204" pitchFamily="34" charset="0"/>
            </a:endParaRPr>
          </a:p>
          <a:p>
            <a:pPr algn="just"/>
            <a:r>
              <a:rPr lang="it-IT" sz="1400" spc="-15" dirty="0">
                <a:latin typeface="Calibri" panose="020F0502020204030204" pitchFamily="34" charset="0"/>
                <a:cs typeface="Calibri" panose="020F0502020204030204" pitchFamily="34" charset="0"/>
              </a:rPr>
              <a:t>L’accesso al contributo è ammesso previa presentazione di un progetto nel quale dovranno essere descritti i servizi richiesti e le loro finalità, il risultato occupazionale che si intende conseguire in termini di nuove assunzioni o di mantenimento sul posto di lavoro (riqualificazione professionale o rafforzamento della posizione di lavoro) delle persone già in organico.</a:t>
            </a:r>
          </a:p>
          <a:p>
            <a:pPr marL="12700" marR="680085"/>
            <a:endParaRPr lang="it-IT" sz="1400" spc="-15" dirty="0">
              <a:latin typeface="Calibri" panose="020F0502020204030204" pitchFamily="34" charset="0"/>
              <a:cs typeface="Calibri" panose="020F0502020204030204" pitchFamily="34" charset="0"/>
            </a:endParaRPr>
          </a:p>
          <a:p>
            <a:pPr marL="12700" marR="680085"/>
            <a:r>
              <a:rPr lang="it-IT" sz="1400" spc="-15" dirty="0">
                <a:latin typeface="Calibri" panose="020F0502020204030204" pitchFamily="34" charset="0"/>
                <a:cs typeface="Calibri" panose="020F0502020204030204" pitchFamily="34" charset="0"/>
              </a:rPr>
              <a:t>I progetti dovranno riguardare i seguenti ambiti:</a:t>
            </a:r>
          </a:p>
          <a:p>
            <a:pPr marL="12700" marR="680085"/>
            <a:endParaRPr lang="it-IT" sz="1400" spc="-15" dirty="0">
              <a:solidFill>
                <a:srgbClr val="005B9D"/>
              </a:solidFill>
              <a:latin typeface="Calibri" panose="020F0502020204030204" pitchFamily="34" charset="0"/>
              <a:cs typeface="Calibri" panose="020F0502020204030204" pitchFamily="34" charset="0"/>
            </a:endParaRPr>
          </a:p>
          <a:p>
            <a:pPr marL="298450" marR="680085" indent="-285750">
              <a:buFont typeface="Arial" panose="020B0604020202020204" pitchFamily="34" charset="0"/>
              <a:buChar char="•"/>
            </a:pPr>
            <a:r>
              <a:rPr lang="it-IT" sz="1400" spc="-15" dirty="0">
                <a:solidFill>
                  <a:srgbClr val="005B9D"/>
                </a:solidFill>
                <a:latin typeface="Calibri" panose="020F0502020204030204" pitchFamily="34" charset="0"/>
                <a:cs typeface="Calibri" panose="020F0502020204030204" pitchFamily="34" charset="0"/>
              </a:rPr>
              <a:t>Consulenza organizzativa e sulla responsabilità sociale di impresa/</a:t>
            </a:r>
            <a:r>
              <a:rPr lang="it-IT" sz="1400" spc="-15" dirty="0" err="1">
                <a:solidFill>
                  <a:srgbClr val="005B9D"/>
                </a:solidFill>
                <a:latin typeface="Calibri" panose="020F0502020204030204" pitchFamily="34" charset="0"/>
                <a:cs typeface="Calibri" panose="020F0502020204030204" pitchFamily="34" charset="0"/>
              </a:rPr>
              <a:t>Disability</a:t>
            </a:r>
            <a:r>
              <a:rPr lang="it-IT" sz="1400" spc="-15" dirty="0">
                <a:solidFill>
                  <a:srgbClr val="005B9D"/>
                </a:solidFill>
                <a:latin typeface="Calibri" panose="020F0502020204030204" pitchFamily="34" charset="0"/>
                <a:cs typeface="Calibri" panose="020F0502020204030204" pitchFamily="34" charset="0"/>
              </a:rPr>
              <a:t> manager;</a:t>
            </a:r>
          </a:p>
          <a:p>
            <a:pPr marL="12700" marR="680085"/>
            <a:endParaRPr lang="it-IT" sz="1400" spc="-15" dirty="0">
              <a:solidFill>
                <a:srgbClr val="005B9D"/>
              </a:solidFill>
              <a:latin typeface="Calibri" panose="020F0502020204030204" pitchFamily="34" charset="0"/>
              <a:cs typeface="Calibri" panose="020F0502020204030204" pitchFamily="34" charset="0"/>
            </a:endParaRPr>
          </a:p>
          <a:p>
            <a:pPr marL="298450" marR="680085" indent="-285750">
              <a:buFont typeface="Arial" panose="020B0604020202020204" pitchFamily="34" charset="0"/>
              <a:buChar char="•"/>
            </a:pPr>
            <a:r>
              <a:rPr lang="it-IT" sz="1400" spc="-15" dirty="0">
                <a:solidFill>
                  <a:srgbClr val="005B9D"/>
                </a:solidFill>
                <a:latin typeface="Calibri" panose="020F0502020204030204" pitchFamily="34" charset="0"/>
                <a:cs typeface="Calibri" panose="020F0502020204030204" pitchFamily="34" charset="0"/>
              </a:rPr>
              <a:t>Coaching aziendale (limitatamente ai contesti in cui è inserita una persona con disabilità) e tutor aziendale;</a:t>
            </a:r>
          </a:p>
          <a:p>
            <a:pPr marL="12700" marR="680085"/>
            <a:endParaRPr lang="it-IT" sz="1400" spc="-15" dirty="0">
              <a:solidFill>
                <a:srgbClr val="005B9D"/>
              </a:solidFill>
              <a:latin typeface="Calibri" panose="020F0502020204030204" pitchFamily="34" charset="0"/>
              <a:cs typeface="Calibri" panose="020F0502020204030204" pitchFamily="34" charset="0"/>
            </a:endParaRPr>
          </a:p>
          <a:p>
            <a:pPr marL="298450" marR="680085" indent="-285750">
              <a:buFont typeface="Arial" panose="020B0604020202020204" pitchFamily="34" charset="0"/>
              <a:buChar char="•"/>
            </a:pPr>
            <a:r>
              <a:rPr lang="it-IT" sz="1400" spc="-15" dirty="0">
                <a:solidFill>
                  <a:srgbClr val="005B9D"/>
                </a:solidFill>
                <a:latin typeface="Calibri" panose="020F0502020204030204" pitchFamily="34" charset="0"/>
                <a:cs typeface="Calibri" panose="020F0502020204030204" pitchFamily="34" charset="0"/>
              </a:rPr>
              <a:t>Consulenza sulle opportunità offerte dalla legge 68/99;</a:t>
            </a:r>
          </a:p>
          <a:p>
            <a:pPr marL="12700" marR="680085"/>
            <a:endParaRPr lang="it-IT" sz="1400" spc="-15" dirty="0">
              <a:solidFill>
                <a:srgbClr val="005B9D"/>
              </a:solidFill>
              <a:latin typeface="Calibri" panose="020F0502020204030204" pitchFamily="34" charset="0"/>
              <a:cs typeface="Calibri" panose="020F0502020204030204" pitchFamily="34" charset="0"/>
            </a:endParaRPr>
          </a:p>
          <a:p>
            <a:pPr marL="298450" marR="680085" indent="-285750">
              <a:buFont typeface="Arial" panose="020B0604020202020204" pitchFamily="34" charset="0"/>
              <a:buChar char="•"/>
            </a:pPr>
            <a:r>
              <a:rPr lang="it-IT" sz="1400" spc="-15" dirty="0">
                <a:solidFill>
                  <a:srgbClr val="005B9D"/>
                </a:solidFill>
                <a:latin typeface="Calibri" panose="020F0502020204030204" pitchFamily="34" charset="0"/>
                <a:cs typeface="Calibri" panose="020F0502020204030204" pitchFamily="34" charset="0"/>
              </a:rPr>
              <a:t>Consulenza per la selezione di ausili ed adattamento del posto di lavoro; </a:t>
            </a:r>
          </a:p>
          <a:p>
            <a:pPr marL="298450" marR="680085" indent="-285750">
              <a:buFont typeface="Arial" panose="020B0604020202020204" pitchFamily="34" charset="0"/>
              <a:buChar char="•"/>
            </a:pPr>
            <a:endParaRPr lang="it-IT" sz="1400" spc="-15" dirty="0">
              <a:solidFill>
                <a:srgbClr val="005B9D"/>
              </a:solidFill>
              <a:latin typeface="Calibri" panose="020F0502020204030204" pitchFamily="34" charset="0"/>
              <a:cs typeface="Calibri" panose="020F0502020204030204" pitchFamily="34" charset="0"/>
            </a:endParaRPr>
          </a:p>
          <a:p>
            <a:pPr marL="298450" marR="680085" indent="-285750">
              <a:buFont typeface="Arial" panose="020B0604020202020204" pitchFamily="34" charset="0"/>
              <a:buChar char="•"/>
            </a:pPr>
            <a:r>
              <a:rPr lang="it-IT" sz="1400" spc="-15" dirty="0">
                <a:solidFill>
                  <a:srgbClr val="005B9D"/>
                </a:solidFill>
                <a:latin typeface="Calibri" panose="020F0502020204030204" pitchFamily="34" charset="0"/>
                <a:cs typeface="Calibri" panose="020F0502020204030204" pitchFamily="34" charset="0"/>
              </a:rPr>
              <a:t>Consulenza e accompagnamento nel processo di riconoscimento e certificazione dell’invalidità del personale già assunto cui sia stata certifica dal medico del lavoro una riduzione della capacità lavorativa.</a:t>
            </a:r>
          </a:p>
          <a:p>
            <a:pPr marL="298450" marR="680085" indent="-285750">
              <a:buFont typeface="Arial" panose="020B0604020202020204" pitchFamily="34" charset="0"/>
              <a:buChar char="•"/>
            </a:pPr>
            <a:endParaRPr lang="it-IT" sz="1300" spc="-15" dirty="0">
              <a:solidFill>
                <a:srgbClr val="005B9D"/>
              </a:solidFill>
              <a:latin typeface="Microsoft Sans Serif"/>
              <a:cs typeface="Microsoft Sans Serif"/>
            </a:endParaRPr>
          </a:p>
          <a:p>
            <a:pPr marL="298450" marR="680085" indent="-285750">
              <a:buFont typeface="Arial" panose="020B0604020202020204" pitchFamily="34" charset="0"/>
              <a:buChar char="•"/>
            </a:pPr>
            <a:endParaRPr lang="it-IT" sz="1400" spc="-15" dirty="0">
              <a:solidFill>
                <a:srgbClr val="005B9D"/>
              </a:solidFill>
              <a:latin typeface="Microsoft Sans Serif"/>
              <a:cs typeface="Microsoft Sans Serif"/>
            </a:endParaRPr>
          </a:p>
          <a:p>
            <a:pPr marL="298450" marR="680085" indent="-285750">
              <a:buFont typeface="Arial" panose="020B0604020202020204" pitchFamily="34" charset="0"/>
              <a:buChar char="•"/>
            </a:pPr>
            <a:endParaRPr lang="it-IT" sz="1400" spc="-15" dirty="0">
              <a:latin typeface="Microsoft Sans Serif"/>
              <a:cs typeface="Microsoft Sans Serif"/>
            </a:endParaRPr>
          </a:p>
        </p:txBody>
      </p:sp>
      <p:pic>
        <p:nvPicPr>
          <p:cNvPr id="8" name="object 3">
            <a:extLst>
              <a:ext uri="{FF2B5EF4-FFF2-40B4-BE49-F238E27FC236}">
                <a16:creationId xmlns:a16="http://schemas.microsoft.com/office/drawing/2014/main" id="{4A09E4F4-62CE-51C9-F43B-C41E76A97180}"/>
              </a:ext>
            </a:extLst>
          </p:cNvPr>
          <p:cNvPicPr/>
          <p:nvPr/>
        </p:nvPicPr>
        <p:blipFill>
          <a:blip r:embed="rId2" cstate="print"/>
          <a:stretch>
            <a:fillRect/>
          </a:stretch>
        </p:blipFill>
        <p:spPr>
          <a:xfrm>
            <a:off x="3962400" y="42449"/>
            <a:ext cx="5105400" cy="762001"/>
          </a:xfrm>
          <a:prstGeom prst="rect">
            <a:avLst/>
          </a:prstGeom>
        </p:spPr>
      </p:pic>
      <p:pic>
        <p:nvPicPr>
          <p:cNvPr id="14" name="object 9">
            <a:extLst>
              <a:ext uri="{FF2B5EF4-FFF2-40B4-BE49-F238E27FC236}">
                <a16:creationId xmlns:a16="http://schemas.microsoft.com/office/drawing/2014/main" id="{BDB9D324-8E76-8941-B781-560F5749D0D9}"/>
              </a:ext>
            </a:extLst>
          </p:cNvPr>
          <p:cNvPicPr/>
          <p:nvPr/>
        </p:nvPicPr>
        <p:blipFill>
          <a:blip r:embed="rId3" cstate="print"/>
          <a:stretch>
            <a:fillRect/>
          </a:stretch>
        </p:blipFill>
        <p:spPr>
          <a:xfrm>
            <a:off x="7350240" y="4654450"/>
            <a:ext cx="400049" cy="323849"/>
          </a:xfrm>
          <a:prstGeom prst="rect">
            <a:avLst/>
          </a:prstGeom>
        </p:spPr>
      </p:pic>
      <p:pic>
        <p:nvPicPr>
          <p:cNvPr id="16" name="object 10">
            <a:extLst>
              <a:ext uri="{FF2B5EF4-FFF2-40B4-BE49-F238E27FC236}">
                <a16:creationId xmlns:a16="http://schemas.microsoft.com/office/drawing/2014/main" id="{4F58CE98-0C9B-1E43-C086-D0AA2E77AE96}"/>
              </a:ext>
            </a:extLst>
          </p:cNvPr>
          <p:cNvPicPr/>
          <p:nvPr/>
        </p:nvPicPr>
        <p:blipFill>
          <a:blip r:embed="rId4" cstate="print"/>
          <a:stretch>
            <a:fillRect/>
          </a:stretch>
        </p:blipFill>
        <p:spPr>
          <a:xfrm>
            <a:off x="7924800" y="4654450"/>
            <a:ext cx="942974" cy="333374"/>
          </a:xfrm>
          <a:prstGeom prst="rect">
            <a:avLst/>
          </a:prstGeom>
        </p:spPr>
      </p:pic>
      <p:pic>
        <p:nvPicPr>
          <p:cNvPr id="3" name="Immagine 2">
            <a:extLst>
              <a:ext uri="{FF2B5EF4-FFF2-40B4-BE49-F238E27FC236}">
                <a16:creationId xmlns:a16="http://schemas.microsoft.com/office/drawing/2014/main" id="{D227506A-21C7-69EB-1BE6-69870CB068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924800" y="2266950"/>
            <a:ext cx="685800" cy="663575"/>
          </a:xfrm>
          <a:prstGeom prst="rect">
            <a:avLst/>
          </a:prstGeom>
        </p:spPr>
      </p:pic>
      <p:sp>
        <p:nvSpPr>
          <p:cNvPr id="6" name="CasellaDiTesto 5">
            <a:extLst>
              <a:ext uri="{FF2B5EF4-FFF2-40B4-BE49-F238E27FC236}">
                <a16:creationId xmlns:a16="http://schemas.microsoft.com/office/drawing/2014/main" id="{1080C53A-0330-DF15-C0C4-3FC6C01CB8E2}"/>
              </a:ext>
            </a:extLst>
          </p:cNvPr>
          <p:cNvSpPr txBox="1"/>
          <p:nvPr/>
        </p:nvSpPr>
        <p:spPr>
          <a:xfrm>
            <a:off x="304800" y="385179"/>
            <a:ext cx="4876800" cy="461665"/>
          </a:xfrm>
          <a:prstGeom prst="rect">
            <a:avLst/>
          </a:prstGeom>
          <a:noFill/>
        </p:spPr>
        <p:txBody>
          <a:bodyPr wrap="square" rtlCol="0">
            <a:spAutoFit/>
          </a:bodyPr>
          <a:lstStyle/>
          <a:p>
            <a:r>
              <a:rPr lang="it-IT" sz="2400" b="1" dirty="0">
                <a:solidFill>
                  <a:srgbClr val="09407D"/>
                </a:solidFill>
                <a:latin typeface="Trebuchet MS" panose="020B0603020202020204" pitchFamily="34" charset="0"/>
              </a:rPr>
              <a:t>Linea D – Servizi di consulenza</a:t>
            </a:r>
          </a:p>
        </p:txBody>
      </p:sp>
      <p:pic>
        <p:nvPicPr>
          <p:cNvPr id="7" name="Immagine 6">
            <a:extLst>
              <a:ext uri="{FF2B5EF4-FFF2-40B4-BE49-F238E27FC236}">
                <a16:creationId xmlns:a16="http://schemas.microsoft.com/office/drawing/2014/main" id="{D571D512-0D19-4EB8-6097-7AF94298AF3C}"/>
              </a:ext>
            </a:extLst>
          </p:cNvPr>
          <p:cNvPicPr>
            <a:picLocks noChangeAspect="1"/>
          </p:cNvPicPr>
          <p:nvPr/>
        </p:nvPicPr>
        <p:blipFill>
          <a:blip r:embed="rId6"/>
          <a:stretch>
            <a:fillRect/>
          </a:stretch>
        </p:blipFill>
        <p:spPr>
          <a:xfrm>
            <a:off x="0" y="4654450"/>
            <a:ext cx="4804064" cy="508166"/>
          </a:xfrm>
          <a:prstGeom prst="rect">
            <a:avLst/>
          </a:prstGeom>
        </p:spPr>
      </p:pic>
    </p:spTree>
    <p:extLst>
      <p:ext uri="{BB962C8B-B14F-4D97-AF65-F5344CB8AC3E}">
        <p14:creationId xmlns:p14="http://schemas.microsoft.com/office/powerpoint/2010/main" val="30159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16381" y="319968"/>
            <a:ext cx="4927618" cy="904874"/>
          </a:xfrm>
          <a:prstGeom prst="rect">
            <a:avLst/>
          </a:prstGeom>
        </p:spPr>
      </p:pic>
      <p:sp>
        <p:nvSpPr>
          <p:cNvPr id="3" name="object 3"/>
          <p:cNvSpPr txBox="1"/>
          <p:nvPr/>
        </p:nvSpPr>
        <p:spPr>
          <a:xfrm>
            <a:off x="393347" y="4015431"/>
            <a:ext cx="7393305" cy="484748"/>
          </a:xfrm>
          <a:prstGeom prst="rect">
            <a:avLst/>
          </a:prstGeom>
        </p:spPr>
        <p:txBody>
          <a:bodyPr vert="horz" wrap="square" lIns="0" tIns="22860" rIns="0" bIns="0" rtlCol="0">
            <a:spAutoFit/>
          </a:bodyPr>
          <a:lstStyle/>
          <a:p>
            <a:pPr marL="12700" marR="5080">
              <a:lnSpc>
                <a:spcPts val="1650"/>
              </a:lnSpc>
              <a:spcBef>
                <a:spcPts val="180"/>
              </a:spcBef>
            </a:pPr>
            <a:r>
              <a:rPr sz="1400" spc="-15" dirty="0">
                <a:latin typeface="Calibri" panose="020F0502020204030204" pitchFamily="34" charset="0"/>
                <a:cs typeface="Calibri" panose="020F0502020204030204" pitchFamily="34" charset="0"/>
              </a:rPr>
              <a:t>La durata dei progetti di consulenza non può essere superiore a 6 mesi. </a:t>
            </a:r>
            <a:endParaRPr lang="it-IT" sz="1400" spc="-15" dirty="0">
              <a:latin typeface="Calibri" panose="020F0502020204030204" pitchFamily="34" charset="0"/>
              <a:cs typeface="Calibri" panose="020F0502020204030204" pitchFamily="34" charset="0"/>
            </a:endParaRPr>
          </a:p>
          <a:p>
            <a:pPr marL="12700" marR="5080">
              <a:lnSpc>
                <a:spcPts val="1650"/>
              </a:lnSpc>
              <a:spcBef>
                <a:spcPts val="180"/>
              </a:spcBef>
            </a:pPr>
            <a:r>
              <a:rPr sz="1400" spc="-15" dirty="0">
                <a:latin typeface="Calibri" panose="020F0502020204030204" pitchFamily="34" charset="0"/>
                <a:cs typeface="Calibri" panose="020F0502020204030204" pitchFamily="34" charset="0"/>
              </a:rPr>
              <a:t>Il contributo sarà riconosciuto a fronte  di una rendicontazione a costi reali</a:t>
            </a:r>
            <a:r>
              <a:rPr sz="1600" spc="-15" dirty="0">
                <a:latin typeface="Calibri" panose="020F0502020204030204" pitchFamily="34" charset="0"/>
                <a:cs typeface="Calibri" panose="020F0502020204030204" pitchFamily="34" charset="0"/>
              </a:rPr>
              <a:t>.</a:t>
            </a:r>
          </a:p>
        </p:txBody>
      </p:sp>
      <p:pic>
        <p:nvPicPr>
          <p:cNvPr id="4" name="object 4"/>
          <p:cNvPicPr/>
          <p:nvPr/>
        </p:nvPicPr>
        <p:blipFill>
          <a:blip r:embed="rId3" cstate="print"/>
          <a:stretch>
            <a:fillRect/>
          </a:stretch>
        </p:blipFill>
        <p:spPr>
          <a:xfrm>
            <a:off x="7350240" y="4654453"/>
            <a:ext cx="400049" cy="323849"/>
          </a:xfrm>
          <a:prstGeom prst="rect">
            <a:avLst/>
          </a:prstGeom>
        </p:spPr>
      </p:pic>
      <p:pic>
        <p:nvPicPr>
          <p:cNvPr id="5" name="object 5"/>
          <p:cNvPicPr/>
          <p:nvPr/>
        </p:nvPicPr>
        <p:blipFill>
          <a:blip r:embed="rId4" cstate="print"/>
          <a:stretch>
            <a:fillRect/>
          </a:stretch>
        </p:blipFill>
        <p:spPr>
          <a:xfrm>
            <a:off x="7943798" y="4640410"/>
            <a:ext cx="942974" cy="333374"/>
          </a:xfrm>
          <a:prstGeom prst="rect">
            <a:avLst/>
          </a:prstGeom>
        </p:spPr>
      </p:pic>
      <p:sp>
        <p:nvSpPr>
          <p:cNvPr id="6" name="object 6"/>
          <p:cNvSpPr txBox="1"/>
          <p:nvPr/>
        </p:nvSpPr>
        <p:spPr>
          <a:xfrm>
            <a:off x="383953" y="961609"/>
            <a:ext cx="7133590" cy="444161"/>
          </a:xfrm>
          <a:prstGeom prst="rect">
            <a:avLst/>
          </a:prstGeom>
        </p:spPr>
        <p:txBody>
          <a:bodyPr vert="horz" wrap="square" lIns="0" tIns="12065" rIns="0" bIns="0" rtlCol="0">
            <a:spAutoFit/>
          </a:bodyPr>
          <a:lstStyle/>
          <a:p>
            <a:pPr marL="12700" marR="5080" algn="just">
              <a:lnSpc>
                <a:spcPct val="101600"/>
              </a:lnSpc>
              <a:spcBef>
                <a:spcPts val="95"/>
              </a:spcBef>
            </a:pPr>
            <a:r>
              <a:rPr sz="1400" spc="-15" dirty="0" err="1">
                <a:latin typeface="Calibri" panose="020F0502020204030204" pitchFamily="34" charset="0"/>
                <a:cs typeface="Calibri" panose="020F0502020204030204" pitchFamily="34" charset="0"/>
              </a:rPr>
              <a:t>L’incentivo</a:t>
            </a:r>
            <a:r>
              <a:rPr sz="1400" spc="-15" dirty="0">
                <a:latin typeface="Calibri" panose="020F0502020204030204" pitchFamily="34" charset="0"/>
                <a:cs typeface="Calibri" panose="020F0502020204030204" pitchFamily="34" charset="0"/>
              </a:rPr>
              <a:t> </a:t>
            </a:r>
            <a:r>
              <a:rPr lang="it-IT" sz="1400" spc="-15" dirty="0">
                <a:latin typeface="Calibri" panose="020F0502020204030204" pitchFamily="34" charset="0"/>
                <a:cs typeface="Calibri" panose="020F0502020204030204" pitchFamily="34" charset="0"/>
              </a:rPr>
              <a:t>sarà</a:t>
            </a:r>
            <a:r>
              <a:rPr sz="1400" spc="-15" dirty="0">
                <a:latin typeface="Calibri" panose="020F0502020204030204" pitchFamily="34" charset="0"/>
                <a:cs typeface="Calibri" panose="020F0502020204030204" pitchFamily="34" charset="0"/>
              </a:rPr>
              <a:t> riconosciuto per una percentuale massima dell’80% del costo sostenuto,</a:t>
            </a:r>
            <a:r>
              <a:rPr lang="it-IT" sz="1400" spc="-15" dirty="0">
                <a:latin typeface="Calibri" panose="020F0502020204030204" pitchFamily="34" charset="0"/>
                <a:cs typeface="Calibri" panose="020F0502020204030204" pitchFamily="34" charset="0"/>
              </a:rPr>
              <a:t> </a:t>
            </a:r>
            <a:r>
              <a:rPr sz="1400" spc="-15" dirty="0" err="1">
                <a:latin typeface="Calibri" panose="020F0502020204030204" pitchFamily="34" charset="0"/>
                <a:cs typeface="Calibri" panose="020F0502020204030204" pitchFamily="34" charset="0"/>
              </a:rPr>
              <a:t>entro</a:t>
            </a:r>
            <a:r>
              <a:rPr sz="1400" spc="-15" dirty="0">
                <a:latin typeface="Calibri" panose="020F0502020204030204" pitchFamily="34" charset="0"/>
                <a:cs typeface="Calibri" panose="020F0502020204030204" pitchFamily="34" charset="0"/>
              </a:rPr>
              <a:t> i seguenti massimali:</a:t>
            </a:r>
          </a:p>
        </p:txBody>
      </p:sp>
      <p:graphicFrame>
        <p:nvGraphicFramePr>
          <p:cNvPr id="7" name="object 7"/>
          <p:cNvGraphicFramePr>
            <a:graphicFrameLocks noGrp="1"/>
          </p:cNvGraphicFramePr>
          <p:nvPr>
            <p:extLst>
              <p:ext uri="{D42A27DB-BD31-4B8C-83A1-F6EECF244321}">
                <p14:modId xmlns:p14="http://schemas.microsoft.com/office/powerpoint/2010/main" val="1644368726"/>
              </p:ext>
            </p:extLst>
          </p:nvPr>
        </p:nvGraphicFramePr>
        <p:xfrm>
          <a:off x="394272" y="1696319"/>
          <a:ext cx="5226050" cy="2004867"/>
        </p:xfrm>
        <a:graphic>
          <a:graphicData uri="http://schemas.openxmlformats.org/drawingml/2006/table">
            <a:tbl>
              <a:tblPr firstRow="1" bandRow="1">
                <a:tableStyleId>{2D5ABB26-0587-4C30-8999-92F81FD0307C}</a:tableStyleId>
              </a:tblPr>
              <a:tblGrid>
                <a:gridCol w="2552065">
                  <a:extLst>
                    <a:ext uri="{9D8B030D-6E8A-4147-A177-3AD203B41FA5}">
                      <a16:colId xmlns:a16="http://schemas.microsoft.com/office/drawing/2014/main" val="20000"/>
                    </a:ext>
                  </a:extLst>
                </a:gridCol>
                <a:gridCol w="2673985">
                  <a:extLst>
                    <a:ext uri="{9D8B030D-6E8A-4147-A177-3AD203B41FA5}">
                      <a16:colId xmlns:a16="http://schemas.microsoft.com/office/drawing/2014/main" val="20001"/>
                    </a:ext>
                  </a:extLst>
                </a:gridCol>
              </a:tblGrid>
              <a:tr h="465199">
                <a:tc>
                  <a:txBody>
                    <a:bodyPr/>
                    <a:lstStyle/>
                    <a:p>
                      <a:pPr marR="23495" algn="ctr">
                        <a:lnSpc>
                          <a:spcPct val="100000"/>
                        </a:lnSpc>
                        <a:spcBef>
                          <a:spcPts val="1135"/>
                        </a:spcBef>
                      </a:pPr>
                      <a:r>
                        <a:rPr sz="1000" b="1" dirty="0">
                          <a:solidFill>
                            <a:srgbClr val="FFFFFF"/>
                          </a:solidFill>
                          <a:latin typeface="Calibri" panose="020F0502020204030204" pitchFamily="34" charset="0"/>
                          <a:cs typeface="Calibri" panose="020F0502020204030204" pitchFamily="34" charset="0"/>
                        </a:rPr>
                        <a:t>Dimensione</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impresa</a:t>
                      </a:r>
                      <a:endParaRPr sz="1000" dirty="0">
                        <a:latin typeface="Calibri" panose="020F0502020204030204" pitchFamily="34" charset="0"/>
                        <a:cs typeface="Calibri" panose="020F0502020204030204" pitchFamily="34" charset="0"/>
                      </a:endParaRPr>
                    </a:p>
                  </a:txBody>
                  <a:tcPr marL="0" marR="0" marT="144145" marB="0">
                    <a:lnR w="76200">
                      <a:solidFill>
                        <a:srgbClr val="FFFFFF"/>
                      </a:solidFill>
                      <a:prstDash val="solid"/>
                    </a:lnR>
                    <a:lnB w="76200">
                      <a:solidFill>
                        <a:srgbClr val="FFFFFF"/>
                      </a:solidFill>
                      <a:prstDash val="solid"/>
                    </a:lnB>
                    <a:solidFill>
                      <a:srgbClr val="005B9D"/>
                    </a:solidFill>
                  </a:tcPr>
                </a:tc>
                <a:tc>
                  <a:txBody>
                    <a:bodyPr/>
                    <a:lstStyle/>
                    <a:p>
                      <a:pPr marL="30480" algn="ctr">
                        <a:lnSpc>
                          <a:spcPct val="100000"/>
                        </a:lnSpc>
                        <a:spcBef>
                          <a:spcPts val="1135"/>
                        </a:spcBef>
                      </a:pPr>
                      <a:r>
                        <a:rPr sz="1000" b="1" dirty="0">
                          <a:solidFill>
                            <a:srgbClr val="FFFFFF"/>
                          </a:solidFill>
                          <a:latin typeface="Calibri" panose="020F0502020204030204" pitchFamily="34" charset="0"/>
                          <a:cs typeface="Calibri" panose="020F0502020204030204" pitchFamily="34" charset="0"/>
                        </a:rPr>
                        <a:t>Contributo</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massimo</a:t>
                      </a:r>
                      <a:endParaRPr sz="1000">
                        <a:latin typeface="Calibri" panose="020F0502020204030204" pitchFamily="34" charset="0"/>
                        <a:cs typeface="Calibri" panose="020F0502020204030204" pitchFamily="34" charset="0"/>
                      </a:endParaRPr>
                    </a:p>
                  </a:txBody>
                  <a:tcPr marL="0" marR="0" marT="144145" marB="0">
                    <a:lnL w="76200">
                      <a:solidFill>
                        <a:srgbClr val="FFFFFF"/>
                      </a:solidFill>
                      <a:prstDash val="solid"/>
                    </a:lnL>
                    <a:lnB w="76200">
                      <a:solidFill>
                        <a:srgbClr val="FFFFFF"/>
                      </a:solidFill>
                      <a:prstDash val="solid"/>
                    </a:lnB>
                    <a:solidFill>
                      <a:srgbClr val="005B9D"/>
                    </a:solidFill>
                  </a:tcPr>
                </a:tc>
                <a:extLst>
                  <a:ext uri="{0D108BD9-81ED-4DB2-BD59-A6C34878D82A}">
                    <a16:rowId xmlns:a16="http://schemas.microsoft.com/office/drawing/2014/main" val="10000"/>
                  </a:ext>
                </a:extLst>
              </a:tr>
              <a:tr h="392656">
                <a:tc>
                  <a:txBody>
                    <a:bodyPr/>
                    <a:lstStyle/>
                    <a:p>
                      <a:pPr marR="23495" algn="ctr">
                        <a:lnSpc>
                          <a:spcPct val="100000"/>
                        </a:lnSpc>
                        <a:spcBef>
                          <a:spcPts val="1019"/>
                        </a:spcBef>
                      </a:pPr>
                      <a:r>
                        <a:rPr sz="1000" b="1" spc="-20" dirty="0">
                          <a:solidFill>
                            <a:srgbClr val="FFFFFF"/>
                          </a:solidFill>
                          <a:latin typeface="Calibri" panose="020F0502020204030204" pitchFamily="34" charset="0"/>
                          <a:cs typeface="Calibri" panose="020F0502020204030204" pitchFamily="34" charset="0"/>
                        </a:rPr>
                        <a:t>Impresa</a:t>
                      </a:r>
                      <a:r>
                        <a:rPr sz="1000" b="1" spc="-70" dirty="0">
                          <a:solidFill>
                            <a:srgbClr val="FFFFFF"/>
                          </a:solidFill>
                          <a:latin typeface="Calibri" panose="020F0502020204030204" pitchFamily="34" charset="0"/>
                          <a:cs typeface="Calibri" panose="020F0502020204030204" pitchFamily="34" charset="0"/>
                        </a:rPr>
                        <a:t> </a:t>
                      </a:r>
                      <a:r>
                        <a:rPr sz="1000" b="1" spc="-30" dirty="0">
                          <a:solidFill>
                            <a:srgbClr val="FFFFFF"/>
                          </a:solidFill>
                          <a:latin typeface="Calibri" panose="020F0502020204030204" pitchFamily="34" charset="0"/>
                          <a:cs typeface="Calibri" panose="020F0502020204030204" pitchFamily="34" charset="0"/>
                        </a:rPr>
                        <a:t>non</a:t>
                      </a:r>
                      <a:r>
                        <a:rPr sz="1000" b="1" spc="-65"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in</a:t>
                      </a:r>
                      <a:r>
                        <a:rPr sz="1000" b="1" spc="-65" dirty="0">
                          <a:solidFill>
                            <a:srgbClr val="FFFFFF"/>
                          </a:solidFill>
                          <a:latin typeface="Calibri" panose="020F0502020204030204" pitchFamily="34" charset="0"/>
                          <a:cs typeface="Calibri" panose="020F0502020204030204" pitchFamily="34" charset="0"/>
                        </a:rPr>
                        <a:t> </a:t>
                      </a:r>
                      <a:r>
                        <a:rPr sz="1000" b="1" spc="-25" dirty="0">
                          <a:solidFill>
                            <a:srgbClr val="FFFFFF"/>
                          </a:solidFill>
                          <a:latin typeface="Calibri" panose="020F0502020204030204" pitchFamily="34" charset="0"/>
                          <a:cs typeface="Calibri" panose="020F0502020204030204" pitchFamily="34" charset="0"/>
                        </a:rPr>
                        <a:t>obbligo</a:t>
                      </a:r>
                      <a:r>
                        <a:rPr sz="1000" b="1" spc="-65" dirty="0">
                          <a:solidFill>
                            <a:srgbClr val="FFFFFF"/>
                          </a:solidFill>
                          <a:latin typeface="Calibri" panose="020F0502020204030204" pitchFamily="34" charset="0"/>
                          <a:cs typeface="Calibri" panose="020F0502020204030204" pitchFamily="34" charset="0"/>
                        </a:rPr>
                        <a:t> </a:t>
                      </a:r>
                      <a:r>
                        <a:rPr sz="1000" b="1" spc="-25" dirty="0">
                          <a:solidFill>
                            <a:srgbClr val="FFFFFF"/>
                          </a:solidFill>
                          <a:latin typeface="Calibri" panose="020F0502020204030204" pitchFamily="34" charset="0"/>
                          <a:cs typeface="Calibri" panose="020F0502020204030204" pitchFamily="34" charset="0"/>
                        </a:rPr>
                        <a:t>o</a:t>
                      </a:r>
                      <a:r>
                        <a:rPr sz="1000" b="1" spc="-65" dirty="0">
                          <a:solidFill>
                            <a:srgbClr val="FFFFFF"/>
                          </a:solidFill>
                          <a:latin typeface="Calibri" panose="020F0502020204030204" pitchFamily="34" charset="0"/>
                          <a:cs typeface="Calibri" panose="020F0502020204030204" pitchFamily="34" charset="0"/>
                        </a:rPr>
                        <a:t> </a:t>
                      </a:r>
                      <a:r>
                        <a:rPr sz="1000" b="1" spc="-30" dirty="0">
                          <a:solidFill>
                            <a:srgbClr val="FFFFFF"/>
                          </a:solidFill>
                          <a:latin typeface="Calibri" panose="020F0502020204030204" pitchFamily="34" charset="0"/>
                          <a:cs typeface="Calibri" panose="020F0502020204030204" pitchFamily="34" charset="0"/>
                        </a:rPr>
                        <a:t>fino</a:t>
                      </a:r>
                      <a:r>
                        <a:rPr sz="1000" b="1" spc="-70" dirty="0">
                          <a:solidFill>
                            <a:srgbClr val="FFFFFF"/>
                          </a:solidFill>
                          <a:latin typeface="Calibri" panose="020F0502020204030204" pitchFamily="34" charset="0"/>
                          <a:cs typeface="Calibri" panose="020F0502020204030204" pitchFamily="34" charset="0"/>
                        </a:rPr>
                        <a:t> </a:t>
                      </a:r>
                      <a:r>
                        <a:rPr sz="1000" b="1" spc="-15" dirty="0">
                          <a:solidFill>
                            <a:srgbClr val="FFFFFF"/>
                          </a:solidFill>
                          <a:latin typeface="Calibri" panose="020F0502020204030204" pitchFamily="34" charset="0"/>
                          <a:cs typeface="Calibri" panose="020F0502020204030204" pitchFamily="34" charset="0"/>
                        </a:rPr>
                        <a:t>a</a:t>
                      </a:r>
                      <a:r>
                        <a:rPr sz="1000" b="1" spc="-65" dirty="0">
                          <a:solidFill>
                            <a:srgbClr val="FFFFFF"/>
                          </a:solidFill>
                          <a:latin typeface="Calibri" panose="020F0502020204030204" pitchFamily="34" charset="0"/>
                          <a:cs typeface="Calibri" panose="020F0502020204030204" pitchFamily="34" charset="0"/>
                        </a:rPr>
                        <a:t> </a:t>
                      </a:r>
                      <a:r>
                        <a:rPr sz="1000" b="1" spc="-15" dirty="0">
                          <a:solidFill>
                            <a:srgbClr val="FFFFFF"/>
                          </a:solidFill>
                          <a:latin typeface="Calibri" panose="020F0502020204030204" pitchFamily="34" charset="0"/>
                          <a:cs typeface="Calibri" panose="020F0502020204030204" pitchFamily="34" charset="0"/>
                        </a:rPr>
                        <a:t>35</a:t>
                      </a:r>
                      <a:r>
                        <a:rPr sz="1000" b="1" spc="-65"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dipendenti</a:t>
                      </a:r>
                      <a:endParaRPr sz="1000">
                        <a:latin typeface="Calibri" panose="020F0502020204030204" pitchFamily="34" charset="0"/>
                        <a:cs typeface="Calibri" panose="020F0502020204030204" pitchFamily="34" charset="0"/>
                      </a:endParaRP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sz="1000" b="1" dirty="0">
                          <a:solidFill>
                            <a:srgbClr val="0462C1"/>
                          </a:solidFill>
                          <a:latin typeface="Calibri" panose="020F0502020204030204" pitchFamily="34" charset="0"/>
                          <a:cs typeface="Calibri" panose="020F0502020204030204" pitchFamily="34" charset="0"/>
                        </a:rPr>
                        <a:t>5.000,00</a:t>
                      </a:r>
                      <a:r>
                        <a:rPr sz="1000" b="1" spc="-70" dirty="0">
                          <a:solidFill>
                            <a:srgbClr val="0462C1"/>
                          </a:solidFill>
                          <a:latin typeface="Calibri" panose="020F0502020204030204" pitchFamily="34" charset="0"/>
                          <a:cs typeface="Calibri" panose="020F0502020204030204" pitchFamily="34" charset="0"/>
                        </a:rPr>
                        <a:t> </a:t>
                      </a:r>
                      <a:r>
                        <a:rPr sz="1000" b="1" dirty="0">
                          <a:solidFill>
                            <a:srgbClr val="0462C1"/>
                          </a:solidFill>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0" marR="0" marT="129539" marB="0">
                    <a:lnL w="76200">
                      <a:solidFill>
                        <a:srgbClr val="FFFFFF"/>
                      </a:solidFill>
                      <a:prstDash val="solid"/>
                    </a:lnL>
                    <a:lnT w="76200">
                      <a:solidFill>
                        <a:srgbClr val="FFFFFF"/>
                      </a:solidFill>
                      <a:prstDash val="solid"/>
                    </a:lnT>
                    <a:lnB w="76200">
                      <a:solidFill>
                        <a:srgbClr val="FFFFFF"/>
                      </a:solidFill>
                      <a:prstDash val="solid"/>
                    </a:lnB>
                    <a:solidFill>
                      <a:srgbClr val="E3E7FF"/>
                    </a:solidFill>
                  </a:tcPr>
                </a:tc>
                <a:extLst>
                  <a:ext uri="{0D108BD9-81ED-4DB2-BD59-A6C34878D82A}">
                    <a16:rowId xmlns:a16="http://schemas.microsoft.com/office/drawing/2014/main" val="10001"/>
                  </a:ext>
                </a:extLst>
              </a:tr>
              <a:tr h="392656">
                <a:tc>
                  <a:txBody>
                    <a:bodyPr/>
                    <a:lstStyle/>
                    <a:p>
                      <a:pPr marR="23495" algn="ctr">
                        <a:lnSpc>
                          <a:spcPct val="100000"/>
                        </a:lnSpc>
                        <a:spcBef>
                          <a:spcPts val="1019"/>
                        </a:spcBef>
                      </a:pPr>
                      <a:r>
                        <a:rPr sz="1000" b="1" dirty="0">
                          <a:solidFill>
                            <a:srgbClr val="FFFFFF"/>
                          </a:solidFill>
                          <a:latin typeface="Calibri" panose="020F0502020204030204" pitchFamily="34" charset="0"/>
                          <a:cs typeface="Calibri" panose="020F0502020204030204" pitchFamily="34" charset="0"/>
                        </a:rPr>
                        <a:t>Impresa</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da</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36</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a</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50</a:t>
                      </a:r>
                      <a:r>
                        <a:rPr sz="1000" b="1" spc="-70" dirty="0">
                          <a:solidFill>
                            <a:srgbClr val="FFFFFF"/>
                          </a:solidFill>
                          <a:latin typeface="Calibri" panose="020F0502020204030204" pitchFamily="34" charset="0"/>
                          <a:cs typeface="Calibri" panose="020F0502020204030204" pitchFamily="34" charset="0"/>
                        </a:rPr>
                        <a:t> </a:t>
                      </a:r>
                      <a:r>
                        <a:rPr sz="1000" b="1" dirty="0">
                          <a:solidFill>
                            <a:srgbClr val="FFFFFF"/>
                          </a:solidFill>
                          <a:latin typeface="Calibri" panose="020F0502020204030204" pitchFamily="34" charset="0"/>
                          <a:cs typeface="Calibri" panose="020F0502020204030204" pitchFamily="34" charset="0"/>
                        </a:rPr>
                        <a:t>dipendenti</a:t>
                      </a:r>
                      <a:endParaRPr sz="1000" dirty="0">
                        <a:latin typeface="Calibri" panose="020F0502020204030204" pitchFamily="34" charset="0"/>
                        <a:cs typeface="Calibri" panose="020F0502020204030204" pitchFamily="34" charset="0"/>
                      </a:endParaRP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sz="1000" b="1" dirty="0">
                          <a:solidFill>
                            <a:srgbClr val="0462C1"/>
                          </a:solidFill>
                          <a:latin typeface="Calibri" panose="020F0502020204030204" pitchFamily="34" charset="0"/>
                          <a:ea typeface="+mn-ea"/>
                          <a:cs typeface="Calibri" panose="020F0502020204030204" pitchFamily="34" charset="0"/>
                        </a:rPr>
                        <a:t>7.500,00 €</a:t>
                      </a:r>
                      <a:endParaRPr sz="1000" b="1">
                        <a:solidFill>
                          <a:srgbClr val="0462C1"/>
                        </a:solidFill>
                        <a:latin typeface="Calibri" panose="020F0502020204030204" pitchFamily="34" charset="0"/>
                        <a:ea typeface="+mn-ea"/>
                        <a:cs typeface="Calibri" panose="020F0502020204030204" pitchFamily="34" charset="0"/>
                      </a:endParaRPr>
                    </a:p>
                  </a:txBody>
                  <a:tcPr marL="0" marR="0" marT="129539" marB="0">
                    <a:lnL w="76200">
                      <a:solidFill>
                        <a:srgbClr val="FFFFFF"/>
                      </a:solidFill>
                      <a:prstDash val="solid"/>
                    </a:lnL>
                    <a:lnT w="76200">
                      <a:solidFill>
                        <a:srgbClr val="FFFFFF"/>
                      </a:solidFill>
                      <a:prstDash val="solid"/>
                    </a:lnT>
                    <a:lnB w="76200">
                      <a:solidFill>
                        <a:srgbClr val="FFFFFF"/>
                      </a:solidFill>
                      <a:prstDash val="solid"/>
                    </a:lnB>
                    <a:solidFill>
                      <a:srgbClr val="E3E7FF"/>
                    </a:solidFill>
                  </a:tcPr>
                </a:tc>
                <a:extLst>
                  <a:ext uri="{0D108BD9-81ED-4DB2-BD59-A6C34878D82A}">
                    <a16:rowId xmlns:a16="http://schemas.microsoft.com/office/drawing/2014/main" val="10002"/>
                  </a:ext>
                </a:extLst>
              </a:tr>
              <a:tr h="392656">
                <a:tc>
                  <a:txBody>
                    <a:bodyPr/>
                    <a:lstStyle/>
                    <a:p>
                      <a:pPr marR="23495" algn="ctr">
                        <a:lnSpc>
                          <a:spcPct val="100000"/>
                        </a:lnSpc>
                        <a:spcBef>
                          <a:spcPts val="1019"/>
                        </a:spcBef>
                      </a:pPr>
                      <a:r>
                        <a:rPr sz="1000" b="1" spc="-20" dirty="0">
                          <a:solidFill>
                            <a:srgbClr val="FFFFFF"/>
                          </a:solidFill>
                          <a:latin typeface="Calibri" panose="020F0502020204030204" pitchFamily="34" charset="0"/>
                          <a:cs typeface="Calibri" panose="020F0502020204030204" pitchFamily="34" charset="0"/>
                        </a:rPr>
                        <a:t>Impresa</a:t>
                      </a:r>
                      <a:r>
                        <a:rPr sz="1000" b="1" spc="-70" dirty="0">
                          <a:solidFill>
                            <a:srgbClr val="FFFFFF"/>
                          </a:solidFill>
                          <a:latin typeface="Calibri" panose="020F0502020204030204" pitchFamily="34" charset="0"/>
                          <a:cs typeface="Calibri" panose="020F0502020204030204" pitchFamily="34" charset="0"/>
                        </a:rPr>
                        <a:t> </a:t>
                      </a:r>
                      <a:r>
                        <a:rPr sz="1000" b="1" spc="-35" dirty="0">
                          <a:solidFill>
                            <a:srgbClr val="FFFFFF"/>
                          </a:solidFill>
                          <a:latin typeface="Calibri" panose="020F0502020204030204" pitchFamily="34" charset="0"/>
                          <a:cs typeface="Calibri" panose="020F0502020204030204" pitchFamily="34" charset="0"/>
                        </a:rPr>
                        <a:t>con</a:t>
                      </a:r>
                      <a:r>
                        <a:rPr sz="1000" b="1" spc="-70"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più</a:t>
                      </a:r>
                      <a:r>
                        <a:rPr sz="1000" b="1" spc="-70"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di</a:t>
                      </a:r>
                      <a:r>
                        <a:rPr sz="1000" b="1" spc="-65" dirty="0">
                          <a:solidFill>
                            <a:srgbClr val="FFFFFF"/>
                          </a:solidFill>
                          <a:latin typeface="Calibri" panose="020F0502020204030204" pitchFamily="34" charset="0"/>
                          <a:cs typeface="Calibri" panose="020F0502020204030204" pitchFamily="34" charset="0"/>
                        </a:rPr>
                        <a:t> </a:t>
                      </a:r>
                      <a:r>
                        <a:rPr sz="1000" b="1" spc="-15" dirty="0">
                          <a:solidFill>
                            <a:srgbClr val="FFFFFF"/>
                          </a:solidFill>
                          <a:latin typeface="Calibri" panose="020F0502020204030204" pitchFamily="34" charset="0"/>
                          <a:cs typeface="Calibri" panose="020F0502020204030204" pitchFamily="34" charset="0"/>
                        </a:rPr>
                        <a:t>50</a:t>
                      </a:r>
                      <a:r>
                        <a:rPr sz="1000" b="1" spc="-70"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dipendenti</a:t>
                      </a:r>
                      <a:endParaRPr sz="1000">
                        <a:latin typeface="Calibri" panose="020F0502020204030204" pitchFamily="34" charset="0"/>
                        <a:cs typeface="Calibri" panose="020F0502020204030204" pitchFamily="34" charset="0"/>
                      </a:endParaRPr>
                    </a:p>
                  </a:txBody>
                  <a:tcPr marL="0" marR="0" marT="129539" marB="0">
                    <a:lnR w="76200">
                      <a:solidFill>
                        <a:srgbClr val="FFFFFF"/>
                      </a:solidFill>
                      <a:prstDash val="solid"/>
                    </a:lnR>
                    <a:lnT w="76200">
                      <a:solidFill>
                        <a:srgbClr val="FFFFFF"/>
                      </a:solidFill>
                      <a:prstDash val="solid"/>
                    </a:lnT>
                    <a:lnB w="76200">
                      <a:solidFill>
                        <a:srgbClr val="FFFFFF"/>
                      </a:solidFill>
                      <a:prstDash val="solid"/>
                    </a:lnB>
                    <a:solidFill>
                      <a:srgbClr val="005B9D"/>
                    </a:solidFill>
                  </a:tcPr>
                </a:tc>
                <a:tc>
                  <a:txBody>
                    <a:bodyPr/>
                    <a:lstStyle/>
                    <a:p>
                      <a:pPr marL="30480" algn="ctr">
                        <a:lnSpc>
                          <a:spcPct val="100000"/>
                        </a:lnSpc>
                        <a:spcBef>
                          <a:spcPts val="1019"/>
                        </a:spcBef>
                      </a:pPr>
                      <a:r>
                        <a:rPr sz="1000" b="1" dirty="0">
                          <a:solidFill>
                            <a:srgbClr val="0462C1"/>
                          </a:solidFill>
                          <a:latin typeface="Calibri" panose="020F0502020204030204" pitchFamily="34" charset="0"/>
                          <a:ea typeface="+mn-ea"/>
                          <a:cs typeface="Calibri" panose="020F0502020204030204" pitchFamily="34" charset="0"/>
                        </a:rPr>
                        <a:t>10.000,00 €</a:t>
                      </a:r>
                      <a:endParaRPr sz="1000" b="1">
                        <a:solidFill>
                          <a:srgbClr val="0462C1"/>
                        </a:solidFill>
                        <a:latin typeface="Calibri" panose="020F0502020204030204" pitchFamily="34" charset="0"/>
                        <a:ea typeface="+mn-ea"/>
                        <a:cs typeface="Calibri" panose="020F0502020204030204" pitchFamily="34" charset="0"/>
                      </a:endParaRPr>
                    </a:p>
                  </a:txBody>
                  <a:tcPr marL="0" marR="0" marT="129539" marB="0">
                    <a:lnL w="76200">
                      <a:solidFill>
                        <a:srgbClr val="FFFFFF"/>
                      </a:solidFill>
                      <a:prstDash val="solid"/>
                    </a:lnL>
                    <a:lnT w="76200">
                      <a:solidFill>
                        <a:srgbClr val="FFFFFF"/>
                      </a:solidFill>
                      <a:prstDash val="solid"/>
                    </a:lnT>
                    <a:lnB w="76200">
                      <a:solidFill>
                        <a:srgbClr val="FFFFFF"/>
                      </a:solidFill>
                      <a:prstDash val="solid"/>
                    </a:lnB>
                    <a:solidFill>
                      <a:srgbClr val="E3E7FF"/>
                    </a:solidFill>
                  </a:tcPr>
                </a:tc>
                <a:extLst>
                  <a:ext uri="{0D108BD9-81ED-4DB2-BD59-A6C34878D82A}">
                    <a16:rowId xmlns:a16="http://schemas.microsoft.com/office/drawing/2014/main" val="10003"/>
                  </a:ext>
                </a:extLst>
              </a:tr>
              <a:tr h="361700">
                <a:tc>
                  <a:txBody>
                    <a:bodyPr/>
                    <a:lstStyle/>
                    <a:p>
                      <a:pPr marR="24130" algn="ctr">
                        <a:lnSpc>
                          <a:spcPct val="100000"/>
                        </a:lnSpc>
                        <a:spcBef>
                          <a:spcPts val="1019"/>
                        </a:spcBef>
                      </a:pPr>
                      <a:r>
                        <a:rPr sz="1000" b="1" spc="-25" dirty="0">
                          <a:solidFill>
                            <a:srgbClr val="FFFFFF"/>
                          </a:solidFill>
                          <a:latin typeface="Calibri" panose="020F0502020204030204" pitchFamily="34" charset="0"/>
                          <a:cs typeface="Calibri" panose="020F0502020204030204" pitchFamily="34" charset="0"/>
                        </a:rPr>
                        <a:t>Associazioni</a:t>
                      </a:r>
                      <a:r>
                        <a:rPr sz="1000" b="1" spc="-70" dirty="0">
                          <a:solidFill>
                            <a:srgbClr val="FFFFFF"/>
                          </a:solidFill>
                          <a:latin typeface="Calibri" panose="020F0502020204030204" pitchFamily="34" charset="0"/>
                          <a:cs typeface="Calibri" panose="020F0502020204030204" pitchFamily="34" charset="0"/>
                        </a:rPr>
                        <a:t> </a:t>
                      </a:r>
                      <a:r>
                        <a:rPr sz="1000" b="1" spc="-40" dirty="0">
                          <a:solidFill>
                            <a:srgbClr val="FFFFFF"/>
                          </a:solidFill>
                          <a:latin typeface="Calibri" panose="020F0502020204030204" pitchFamily="34" charset="0"/>
                          <a:cs typeface="Calibri" panose="020F0502020204030204" pitchFamily="34" charset="0"/>
                        </a:rPr>
                        <a:t>di</a:t>
                      </a:r>
                      <a:r>
                        <a:rPr sz="1000" b="1" spc="-65" dirty="0">
                          <a:solidFill>
                            <a:srgbClr val="FFFFFF"/>
                          </a:solidFill>
                          <a:latin typeface="Calibri" panose="020F0502020204030204" pitchFamily="34" charset="0"/>
                          <a:cs typeface="Calibri" panose="020F0502020204030204" pitchFamily="34" charset="0"/>
                        </a:rPr>
                        <a:t> </a:t>
                      </a:r>
                      <a:r>
                        <a:rPr sz="1000" b="1" spc="-30" dirty="0">
                          <a:solidFill>
                            <a:srgbClr val="FFFFFF"/>
                          </a:solidFill>
                          <a:latin typeface="Calibri" panose="020F0502020204030204" pitchFamily="34" charset="0"/>
                          <a:cs typeface="Calibri" panose="020F0502020204030204" pitchFamily="34" charset="0"/>
                        </a:rPr>
                        <a:t>categoria</a:t>
                      </a:r>
                      <a:r>
                        <a:rPr sz="1000" b="1" spc="-70" dirty="0">
                          <a:solidFill>
                            <a:srgbClr val="FFFFFF"/>
                          </a:solidFill>
                          <a:latin typeface="Calibri" panose="020F0502020204030204" pitchFamily="34" charset="0"/>
                          <a:cs typeface="Calibri" panose="020F0502020204030204" pitchFamily="34" charset="0"/>
                        </a:rPr>
                        <a:t> </a:t>
                      </a:r>
                      <a:r>
                        <a:rPr sz="1000" b="1" spc="-50" dirty="0">
                          <a:solidFill>
                            <a:srgbClr val="FFFFFF"/>
                          </a:solidFill>
                          <a:latin typeface="Calibri" panose="020F0502020204030204" pitchFamily="34" charset="0"/>
                          <a:cs typeface="Calibri" panose="020F0502020204030204" pitchFamily="34" charset="0"/>
                        </a:rPr>
                        <a:t>e</a:t>
                      </a:r>
                      <a:r>
                        <a:rPr sz="1000" b="1" spc="-65" dirty="0">
                          <a:solidFill>
                            <a:srgbClr val="FFFFFF"/>
                          </a:solidFill>
                          <a:latin typeface="Calibri" panose="020F0502020204030204" pitchFamily="34" charset="0"/>
                          <a:cs typeface="Calibri" panose="020F0502020204030204" pitchFamily="34" charset="0"/>
                        </a:rPr>
                        <a:t> </a:t>
                      </a:r>
                      <a:r>
                        <a:rPr sz="1000" b="1" spc="-35" dirty="0">
                          <a:solidFill>
                            <a:srgbClr val="FFFFFF"/>
                          </a:solidFill>
                          <a:latin typeface="Calibri" panose="020F0502020204030204" pitchFamily="34" charset="0"/>
                          <a:cs typeface="Calibri" panose="020F0502020204030204" pitchFamily="34" charset="0"/>
                        </a:rPr>
                        <a:t>datoriali</a:t>
                      </a:r>
                      <a:endParaRPr sz="1000">
                        <a:latin typeface="Calibri" panose="020F0502020204030204" pitchFamily="34" charset="0"/>
                        <a:cs typeface="Calibri" panose="020F0502020204030204" pitchFamily="34" charset="0"/>
                      </a:endParaRPr>
                    </a:p>
                  </a:txBody>
                  <a:tcPr marL="0" marR="0" marT="129539" marB="0">
                    <a:lnR w="76200">
                      <a:solidFill>
                        <a:srgbClr val="FFFFFF"/>
                      </a:solidFill>
                      <a:prstDash val="solid"/>
                    </a:lnR>
                    <a:lnT w="76200">
                      <a:solidFill>
                        <a:srgbClr val="FFFFFF"/>
                      </a:solidFill>
                      <a:prstDash val="solid"/>
                    </a:lnT>
                    <a:solidFill>
                      <a:srgbClr val="005B9D"/>
                    </a:solidFill>
                  </a:tcPr>
                </a:tc>
                <a:tc>
                  <a:txBody>
                    <a:bodyPr/>
                    <a:lstStyle/>
                    <a:p>
                      <a:pPr marL="30480" algn="ctr">
                        <a:lnSpc>
                          <a:spcPct val="100000"/>
                        </a:lnSpc>
                        <a:spcBef>
                          <a:spcPts val="1019"/>
                        </a:spcBef>
                      </a:pPr>
                      <a:r>
                        <a:rPr sz="1000" b="1" dirty="0">
                          <a:solidFill>
                            <a:srgbClr val="0462C1"/>
                          </a:solidFill>
                          <a:latin typeface="Calibri" panose="020F0502020204030204" pitchFamily="34" charset="0"/>
                          <a:ea typeface="+mn-ea"/>
                          <a:cs typeface="Calibri" panose="020F0502020204030204" pitchFamily="34" charset="0"/>
                        </a:rPr>
                        <a:t>20.000,00 €</a:t>
                      </a:r>
                    </a:p>
                  </a:txBody>
                  <a:tcPr marL="0" marR="0" marT="129539" marB="0">
                    <a:lnL w="76200">
                      <a:solidFill>
                        <a:srgbClr val="FFFFFF"/>
                      </a:solidFill>
                      <a:prstDash val="solid"/>
                    </a:lnL>
                    <a:lnT w="76200">
                      <a:solidFill>
                        <a:srgbClr val="FFFFFF"/>
                      </a:solidFill>
                      <a:prstDash val="solid"/>
                    </a:lnT>
                    <a:solidFill>
                      <a:srgbClr val="E3E7FF"/>
                    </a:solidFill>
                  </a:tcPr>
                </a:tc>
                <a:extLst>
                  <a:ext uri="{0D108BD9-81ED-4DB2-BD59-A6C34878D82A}">
                    <a16:rowId xmlns:a16="http://schemas.microsoft.com/office/drawing/2014/main" val="10004"/>
                  </a:ext>
                </a:extLst>
              </a:tr>
            </a:tbl>
          </a:graphicData>
        </a:graphic>
      </p:graphicFrame>
      <p:sp>
        <p:nvSpPr>
          <p:cNvPr id="8" name="object 8"/>
          <p:cNvSpPr txBox="1">
            <a:spLocks noGrp="1"/>
          </p:cNvSpPr>
          <p:nvPr>
            <p:ph type="title"/>
          </p:nvPr>
        </p:nvSpPr>
        <p:spPr>
          <a:xfrm>
            <a:off x="393347" y="319968"/>
            <a:ext cx="4482853" cy="385362"/>
          </a:xfrm>
          <a:prstGeom prst="rect">
            <a:avLst/>
          </a:prstGeom>
        </p:spPr>
        <p:txBody>
          <a:bodyPr vert="horz" wrap="square" lIns="0" tIns="1587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effectLst/>
                <a:uLnTx/>
                <a:uFillTx/>
                <a:latin typeface="Trebuchet MS" panose="020B0603020202020204" pitchFamily="34" charset="0"/>
                <a:ea typeface="+mn-ea"/>
                <a:cs typeface="+mn-cs"/>
              </a:rPr>
              <a:t>Linea D – Servizi di consulenza</a:t>
            </a:r>
          </a:p>
        </p:txBody>
      </p:sp>
      <p:pic>
        <p:nvPicPr>
          <p:cNvPr id="9" name="object 9"/>
          <p:cNvPicPr/>
          <p:nvPr/>
        </p:nvPicPr>
        <p:blipFill>
          <a:blip r:embed="rId5" cstate="print"/>
          <a:stretch>
            <a:fillRect/>
          </a:stretch>
        </p:blipFill>
        <p:spPr>
          <a:xfrm>
            <a:off x="6166301" y="1698700"/>
            <a:ext cx="2414885" cy="19621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69ac8f-aafa-46ee-bb25-bbb870755f6d">
      <Terms xmlns="http://schemas.microsoft.com/office/infopath/2007/PartnerControls"/>
    </lcf76f155ced4ddcb4097134ff3c332f>
    <TaxCatchAll xmlns="b5996a4e-af6b-42a1-9d05-2eb7252b71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6B58FE8EE687F48983FD851FC93810C" ma:contentTypeVersion="18" ma:contentTypeDescription="Creare un nuovo documento." ma:contentTypeScope="" ma:versionID="fbedb04b59acd225babd6e4f915b7182">
  <xsd:schema xmlns:xsd="http://www.w3.org/2001/XMLSchema" xmlns:xs="http://www.w3.org/2001/XMLSchema" xmlns:p="http://schemas.microsoft.com/office/2006/metadata/properties" xmlns:ns2="d169ac8f-aafa-46ee-bb25-bbb870755f6d" xmlns:ns3="b5996a4e-af6b-42a1-9d05-2eb7252b71c8" targetNamespace="http://schemas.microsoft.com/office/2006/metadata/properties" ma:root="true" ma:fieldsID="22edf13c05c8ea0f7e6896c041e7219a" ns2:_="" ns3:_="">
    <xsd:import namespace="d169ac8f-aafa-46ee-bb25-bbb870755f6d"/>
    <xsd:import namespace="b5996a4e-af6b-42a1-9d05-2eb7252b71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69ac8f-aafa-46ee-bb25-bbb870755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26267d20-2910-4e23-b3d4-6e3c8f81c4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996a4e-af6b-42a1-9d05-2eb7252b71c8"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1cd2fd31-14c0-472d-a854-792a03b138d0}" ma:internalName="TaxCatchAll" ma:showField="CatchAllData" ma:web="b5996a4e-af6b-42a1-9d05-2eb7252b71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50C6E-9934-4A5B-9811-4F27E58E406D}">
  <ds:schemaRefs>
    <ds:schemaRef ds:uri="http://schemas.microsoft.com/office/2006/metadata/properties"/>
    <ds:schemaRef ds:uri="http://schemas.microsoft.com/office/infopath/2007/PartnerControls"/>
    <ds:schemaRef ds:uri="d169ac8f-aafa-46ee-bb25-bbb870755f6d"/>
    <ds:schemaRef ds:uri="b5996a4e-af6b-42a1-9d05-2eb7252b71c8"/>
  </ds:schemaRefs>
</ds:datastoreItem>
</file>

<file path=customXml/itemProps2.xml><?xml version="1.0" encoding="utf-8"?>
<ds:datastoreItem xmlns:ds="http://schemas.openxmlformats.org/officeDocument/2006/customXml" ds:itemID="{6ABC4EC5-9C5F-4863-AB19-CA471F7B36D4}">
  <ds:schemaRefs>
    <ds:schemaRef ds:uri="http://schemas.microsoft.com/sharepoint/v3/contenttype/forms"/>
  </ds:schemaRefs>
</ds:datastoreItem>
</file>

<file path=customXml/itemProps3.xml><?xml version="1.0" encoding="utf-8"?>
<ds:datastoreItem xmlns:ds="http://schemas.openxmlformats.org/officeDocument/2006/customXml" ds:itemID="{5D463B3B-8D30-424F-8BEB-11FC7D98D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69ac8f-aafa-46ee-bb25-bbb870755f6d"/>
    <ds:schemaRef ds:uri="b5996a4e-af6b-42a1-9d05-2eb7252b71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20563</TotalTime>
  <Words>1399</Words>
  <Application>Microsoft Office PowerPoint</Application>
  <PresentationFormat>Presentazione su schermo (16:9)</PresentationFormat>
  <Paragraphs>176</Paragraphs>
  <Slides>18</Slides>
  <Notes>1</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18</vt:i4>
      </vt:variant>
    </vt:vector>
  </HeadingPairs>
  <TitlesOfParts>
    <vt:vector size="27" baseType="lpstr">
      <vt:lpstr>MS PGothic</vt:lpstr>
      <vt:lpstr>Arial</vt:lpstr>
      <vt:lpstr>Calibri</vt:lpstr>
      <vt:lpstr>Microsoft Sans Serif</vt:lpstr>
      <vt:lpstr>Trebuchet MS</vt:lpstr>
      <vt:lpstr>Verdana</vt:lpstr>
      <vt:lpstr>Office Theme</vt:lpstr>
      <vt:lpstr>3_Personalizza struttura</vt:lpstr>
      <vt:lpstr>2_Tema di Office</vt:lpstr>
      <vt:lpstr>Presentazione standard di PowerPoint</vt:lpstr>
      <vt:lpstr>Bando Contributi FRD :  </vt:lpstr>
      <vt:lpstr>Destinatari e beneficiari</vt:lpstr>
      <vt:lpstr>Presentazione standard di PowerPoint</vt:lpstr>
      <vt:lpstr>Linea A - Incentivi per l’inserimento lavorativo</vt:lpstr>
      <vt:lpstr>Presentazione standard di PowerPoint</vt:lpstr>
      <vt:lpstr>Linea C – Rimborso per attivazione tirocini</vt:lpstr>
      <vt:lpstr>Presentazione standard di PowerPoint</vt:lpstr>
      <vt:lpstr>Linea D – Servizi di consulenza</vt:lpstr>
      <vt:lpstr>Presentazione standard di PowerPoint</vt:lpstr>
      <vt:lpstr>Presentazione standard di PowerPoint</vt:lpstr>
      <vt:lpstr>Presentazione standard di PowerPoint</vt:lpstr>
      <vt:lpstr>Linea E – Contributi acquisto ausili e adattamento posto lavoro</vt:lpstr>
      <vt:lpstr>Linea E – Esempi obiettivi di interventi approvati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FRD-presentazione-bando</dc:title>
  <dc:creator>Agenzia Piemonte Lavoro</dc:creator>
  <cp:keywords>DAE_5v55QDQ,BAEItM1Unkc</cp:keywords>
  <cp:lastModifiedBy>APL - Sara Migliardi</cp:lastModifiedBy>
  <cp:revision>19</cp:revision>
  <dcterms:created xsi:type="dcterms:W3CDTF">2023-03-17T13:02:20Z</dcterms:created>
  <dcterms:modified xsi:type="dcterms:W3CDTF">2025-07-07T12:24:23Z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2022-05-06T00:00:00Z</vt:filetime>
  </property>
  <property fmtid="{D5CDD505-2E9C-101B-9397-08002B2CF9AE}" pid="3" name="Creator">
    <vt:lpwstr>Canva</vt:lpwstr>
  </property>
  <property fmtid="{D5CDD505-2E9C-101B-9397-08002B2CF9AE}" pid="4" name="LastSaved">
    <vt:filetime>2023-03-17T00:00:00Z</vt:filetime>
  </property>
  <property fmtid="{D5CDD505-2E9C-101B-9397-08002B2CF9AE}" pid="5" name="ContentTypeId">
    <vt:lpwstr>0x010100A6B58FE8EE687F48983FD851FC93810C</vt:lpwstr>
  </property>
  <property fmtid="{D5CDD505-2E9C-101B-9397-08002B2CF9AE}" pid="6" name="MediaServiceImageTags">
    <vt:lpwstr/>
  </property>
</Properties>
</file>