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lacial Indifference Bold" panose="020B0604020202020204" charset="0"/>
      <p:regular r:id="rId21"/>
    </p:embeddedFont>
    <p:embeddedFont>
      <p:font typeface="Montaser Arabic" panose="020B0604020202020204" charset="-78"/>
      <p:regular r:id="rId22"/>
    </p:embeddedFont>
    <p:embeddedFont>
      <p:font typeface="Montaser Arabic Bold" panose="020B0604020202020204" charset="-78"/>
      <p:regular r:id="rId23"/>
    </p:embeddedFont>
    <p:embeddedFont>
      <p:font typeface="Montserrat Bold Italics" panose="020B0604020202020204" charset="0"/>
      <p:regular r:id="rId24"/>
    </p:embeddedFont>
    <p:embeddedFont>
      <p:font typeface="Open Sans Bold" panose="020B0604020202020204" charset="0"/>
      <p:regular r:id="rId25"/>
    </p:embeddedFont>
    <p:embeddedFont>
      <p:font typeface="Source Sans Pro" panose="020B0503030403020204" pitchFamily="34" charset="0"/>
      <p:regular r:id="rId26"/>
      <p:bold r:id="rId27"/>
      <p:italic r:id="rId28"/>
      <p:boldItalic r:id="rId29"/>
    </p:embeddedFont>
    <p:embeddedFont>
      <p:font typeface="Source Sans Pro Bold" panose="020B0703030403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0F1EC">
                <a:alpha val="37647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816593" cy="2671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82222" y="759038"/>
            <a:ext cx="7723555" cy="7445253"/>
            <a:chOff x="0" y="0"/>
            <a:chExt cx="10298073" cy="9927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298073" cy="5419075"/>
            </a:xfrm>
            <a:custGeom>
              <a:avLst/>
              <a:gdLst/>
              <a:ahLst/>
              <a:cxnLst/>
              <a:rect l="l" t="t" r="r" b="b"/>
              <a:pathLst>
                <a:path w="10298073" h="5419075">
                  <a:moveTo>
                    <a:pt x="0" y="0"/>
                  </a:moveTo>
                  <a:lnTo>
                    <a:pt x="10298073" y="0"/>
                  </a:lnTo>
                  <a:lnTo>
                    <a:pt x="10298073" y="5419075"/>
                  </a:lnTo>
                  <a:lnTo>
                    <a:pt x="0" y="5419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215406" y="7428967"/>
              <a:ext cx="2568675" cy="2498036"/>
            </a:xfrm>
            <a:custGeom>
              <a:avLst/>
              <a:gdLst/>
              <a:ahLst/>
              <a:cxnLst/>
              <a:rect l="l" t="t" r="r" b="b"/>
              <a:pathLst>
                <a:path w="2568675" h="2498036">
                  <a:moveTo>
                    <a:pt x="0" y="0"/>
                  </a:moveTo>
                  <a:lnTo>
                    <a:pt x="2568675" y="0"/>
                  </a:lnTo>
                  <a:lnTo>
                    <a:pt x="2568675" y="2498037"/>
                  </a:lnTo>
                  <a:lnTo>
                    <a:pt x="0" y="2498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4134039" y="7849693"/>
              <a:ext cx="6164035" cy="1656584"/>
            </a:xfrm>
            <a:custGeom>
              <a:avLst/>
              <a:gdLst/>
              <a:ahLst/>
              <a:cxnLst/>
              <a:rect l="l" t="t" r="r" b="b"/>
              <a:pathLst>
                <a:path w="6164035" h="1656584">
                  <a:moveTo>
                    <a:pt x="0" y="0"/>
                  </a:moveTo>
                  <a:lnTo>
                    <a:pt x="6164034" y="0"/>
                  </a:lnTo>
                  <a:lnTo>
                    <a:pt x="6164034" y="1656585"/>
                  </a:lnTo>
                  <a:lnTo>
                    <a:pt x="0" y="1656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3761624" y="6438043"/>
              <a:ext cx="2421136" cy="495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9"/>
                </a:lnSpc>
                <a:spcBef>
                  <a:spcPct val="0"/>
                </a:spcBef>
              </a:pPr>
              <a:r>
                <a:rPr lang="en-US" sz="2256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un progetto di: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24761" y="8659741"/>
            <a:ext cx="17038478" cy="19050"/>
            <a:chOff x="0" y="0"/>
            <a:chExt cx="22717971" cy="25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718013" cy="25400"/>
            </a:xfrm>
            <a:custGeom>
              <a:avLst/>
              <a:gdLst/>
              <a:ahLst/>
              <a:cxnLst/>
              <a:rect l="l" t="t" r="r" b="b"/>
              <a:pathLst>
                <a:path w="22718013" h="25400">
                  <a:moveTo>
                    <a:pt x="12700" y="0"/>
                  </a:moveTo>
                  <a:lnTo>
                    <a:pt x="22705313" y="0"/>
                  </a:lnTo>
                  <a:cubicBezTo>
                    <a:pt x="22712299" y="0"/>
                    <a:pt x="22718013" y="5715"/>
                    <a:pt x="22718013" y="12700"/>
                  </a:cubicBezTo>
                  <a:cubicBezTo>
                    <a:pt x="22718013" y="19685"/>
                    <a:pt x="22712299" y="25400"/>
                    <a:pt x="22705313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E74F1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738947" y="9315450"/>
            <a:ext cx="4814353" cy="23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80"/>
              </a:lnSpc>
            </a:pPr>
            <a:r>
              <a:rPr lang="en-US" sz="1956" b="1">
                <a:solidFill>
                  <a:srgbClr val="3D3D3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CPD - Consulta per le Persone in Difficoltà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9282252"/>
            <a:ext cx="7657038" cy="30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26"/>
              </a:lnSpc>
            </a:pPr>
            <a:r>
              <a:rPr lang="en-US" sz="2556" b="1" i="1" dirty="0">
                <a:solidFill>
                  <a:srgbClr val="3D3D3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Erica Lecce </a:t>
            </a:r>
            <a:r>
              <a:rPr lang="en-US" sz="2556" b="1" dirty="0">
                <a:solidFill>
                  <a:srgbClr val="3D3D3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- Project Manager Agenda della Disabilità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194324"/>
            <a:chOff x="0" y="0"/>
            <a:chExt cx="4816593" cy="8413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41303"/>
            </a:xfrm>
            <a:custGeom>
              <a:avLst/>
              <a:gdLst/>
              <a:ahLst/>
              <a:cxnLst/>
              <a:rect l="l" t="t" r="r" b="b"/>
              <a:pathLst>
                <a:path w="4816592" h="841303">
                  <a:moveTo>
                    <a:pt x="0" y="0"/>
                  </a:moveTo>
                  <a:lnTo>
                    <a:pt x="4816592" y="0"/>
                  </a:lnTo>
                  <a:lnTo>
                    <a:pt x="4816592" y="841303"/>
                  </a:lnTo>
                  <a:lnTo>
                    <a:pt x="0" y="841303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888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171450"/>
            <a:ext cx="18288000" cy="1714500"/>
          </a:xfrm>
          <a:custGeom>
            <a:avLst/>
            <a:gdLst/>
            <a:ahLst/>
            <a:cxnLst/>
            <a:rect l="l" t="t" r="r" b="b"/>
            <a:pathLst>
              <a:path w="18288000" h="1714500">
                <a:moveTo>
                  <a:pt x="0" y="0"/>
                </a:moveTo>
                <a:lnTo>
                  <a:pt x="18288000" y="0"/>
                </a:lnTo>
                <a:lnTo>
                  <a:pt x="18288000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-1192" t="-596" b="-59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9705606"/>
            <a:ext cx="16230600" cy="307153"/>
            <a:chOff x="0" y="0"/>
            <a:chExt cx="21640800" cy="409537"/>
          </a:xfrm>
        </p:grpSpPr>
        <p:sp>
          <p:nvSpPr>
            <p:cNvPr id="7" name="AutoShape 7"/>
            <p:cNvSpPr/>
            <p:nvPr/>
          </p:nvSpPr>
          <p:spPr>
            <a:xfrm>
              <a:off x="0" y="6350"/>
              <a:ext cx="216408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7608889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Agenda della Disabilità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DIR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3863" y="3569321"/>
            <a:ext cx="11029144" cy="177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9"/>
              </a:lnSpc>
            </a:pP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Esamina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accessibilità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chiarezza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algn="l">
              <a:lnSpc>
                <a:spcPts val="4739"/>
              </a:lnSpc>
            </a:pP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della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comunicazione</a:t>
            </a:r>
            <a:r>
              <a:rPr lang="en-US" sz="3388" b="1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interna</a:t>
            </a:r>
            <a:r>
              <a:rPr lang="en-US" sz="3388" b="1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ed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esterna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</a:p>
          <a:p>
            <a:pPr algn="l">
              <a:lnSpc>
                <a:spcPts val="4743"/>
              </a:lnSpc>
            </a:pP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 la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preparazione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di chi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gestisce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il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contatto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col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pubblico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20794" y="6405403"/>
            <a:ext cx="11867202" cy="2279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40"/>
              </a:lnSpc>
            </a:pP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L’azienda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si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esprime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in modo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accessibile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,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comprensibile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</a:p>
          <a:p>
            <a:pPr algn="l">
              <a:lnSpc>
                <a:spcPts val="6145"/>
              </a:lnSpc>
            </a:pP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e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rispettoso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per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tutte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e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tutti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?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72842" y="5765023"/>
            <a:ext cx="4247736" cy="4247736"/>
            <a:chOff x="0" y="0"/>
            <a:chExt cx="14840029" cy="14840029"/>
          </a:xfrm>
        </p:grpSpPr>
        <p:sp>
          <p:nvSpPr>
            <p:cNvPr id="13" name="Freeform 13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-24712" r="-24712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023863" y="1271459"/>
            <a:ext cx="5681774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4"/>
              </a:lnSpc>
            </a:pPr>
            <a:r>
              <a:rPr lang="en-US" sz="2312" spc="-23">
                <a:solidFill>
                  <a:srgbClr val="00000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DIMENSIONI ORGANIZZATIVE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1585784"/>
            <a:ext cx="10923680" cy="118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78"/>
              </a:lnSpc>
            </a:pPr>
            <a:r>
              <a:rPr lang="en-US" sz="7367" b="1" spc="366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Comunicazione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84093" y="-561959"/>
            <a:ext cx="4019904" cy="528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31"/>
              </a:lnSpc>
            </a:pPr>
            <a:r>
              <a:rPr lang="en-US" sz="32867" b="1" spc="1632">
                <a:solidFill>
                  <a:srgbClr val="E74F1D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194324"/>
            <a:chOff x="0" y="0"/>
            <a:chExt cx="4816593" cy="8413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41303"/>
            </a:xfrm>
            <a:custGeom>
              <a:avLst/>
              <a:gdLst/>
              <a:ahLst/>
              <a:cxnLst/>
              <a:rect l="l" t="t" r="r" b="b"/>
              <a:pathLst>
                <a:path w="4816592" h="841303">
                  <a:moveTo>
                    <a:pt x="0" y="0"/>
                  </a:moveTo>
                  <a:lnTo>
                    <a:pt x="4816592" y="0"/>
                  </a:lnTo>
                  <a:lnTo>
                    <a:pt x="4816592" y="841303"/>
                  </a:lnTo>
                  <a:lnTo>
                    <a:pt x="0" y="841303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888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171450"/>
            <a:ext cx="18288000" cy="1714500"/>
          </a:xfrm>
          <a:custGeom>
            <a:avLst/>
            <a:gdLst/>
            <a:ahLst/>
            <a:cxnLst/>
            <a:rect l="l" t="t" r="r" b="b"/>
            <a:pathLst>
              <a:path w="18288000" h="1714500">
                <a:moveTo>
                  <a:pt x="0" y="0"/>
                </a:moveTo>
                <a:lnTo>
                  <a:pt x="18288000" y="0"/>
                </a:lnTo>
                <a:lnTo>
                  <a:pt x="18288000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-1192" t="-596" b="-59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9705606"/>
            <a:ext cx="16230600" cy="307153"/>
            <a:chOff x="0" y="0"/>
            <a:chExt cx="21640800" cy="409537"/>
          </a:xfrm>
        </p:grpSpPr>
        <p:sp>
          <p:nvSpPr>
            <p:cNvPr id="7" name="AutoShape 7"/>
            <p:cNvSpPr/>
            <p:nvPr/>
          </p:nvSpPr>
          <p:spPr>
            <a:xfrm>
              <a:off x="0" y="6350"/>
              <a:ext cx="216408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7608889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Agenda della Disabilità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DIR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3863" y="3569321"/>
            <a:ext cx="8767992" cy="2666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3"/>
              </a:lnSpc>
            </a:pP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Osserva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l’intero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ciclo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di vita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lavorativa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selezione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388" b="1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onboarding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accessibilità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crescita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professionale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valutazione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equa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774522" lvl="2" indent="-258174" algn="just">
              <a:lnSpc>
                <a:spcPts val="2377"/>
              </a:lnSpc>
            </a:pPr>
            <a:endParaRPr lang="en-US" sz="3388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743"/>
              </a:lnSpc>
            </a:pPr>
            <a:endParaRPr lang="en-US" sz="3388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24600" y="6381872"/>
            <a:ext cx="12216599" cy="227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40"/>
              </a:lnSpc>
            </a:pP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Il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lavoro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è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accessibile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e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inclusivo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</a:p>
          <a:p>
            <a:pPr algn="l">
              <a:lnSpc>
                <a:spcPts val="6145"/>
              </a:lnSpc>
            </a:pP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in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ogni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fase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,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dall’ingresso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alla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valorizzazione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del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talento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?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72842" y="5765023"/>
            <a:ext cx="4247736" cy="4247736"/>
            <a:chOff x="0" y="0"/>
            <a:chExt cx="14840029" cy="14840029"/>
          </a:xfrm>
        </p:grpSpPr>
        <p:sp>
          <p:nvSpPr>
            <p:cNvPr id="13" name="Freeform 13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-24712" r="-24712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023863" y="1271459"/>
            <a:ext cx="5681774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4"/>
              </a:lnSpc>
            </a:pPr>
            <a:r>
              <a:rPr lang="en-US" sz="2312" spc="-23">
                <a:solidFill>
                  <a:srgbClr val="00000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DIMENSIONI ORGANIZZATIVE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1585784"/>
            <a:ext cx="10923680" cy="118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78"/>
              </a:lnSpc>
            </a:pPr>
            <a:r>
              <a:rPr lang="en-US" sz="7367" b="1" spc="366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Inclusione lavorativa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84093" y="-561959"/>
            <a:ext cx="4019904" cy="528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31"/>
              </a:lnSpc>
            </a:pPr>
            <a:r>
              <a:rPr lang="en-US" sz="32867" b="1" spc="1632">
                <a:solidFill>
                  <a:srgbClr val="E74F1D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1675" y="8036939"/>
            <a:ext cx="16468834" cy="1543953"/>
          </a:xfrm>
          <a:custGeom>
            <a:avLst/>
            <a:gdLst/>
            <a:ahLst/>
            <a:cxnLst/>
            <a:rect l="l" t="t" r="r" b="b"/>
            <a:pathLst>
              <a:path w="16468834" h="1543953">
                <a:moveTo>
                  <a:pt x="0" y="0"/>
                </a:moveTo>
                <a:lnTo>
                  <a:pt x="16468834" y="0"/>
                </a:lnTo>
                <a:lnTo>
                  <a:pt x="16468834" y="1543953"/>
                </a:lnTo>
                <a:lnTo>
                  <a:pt x="0" y="1543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2697367"/>
            <a:chOff x="0" y="0"/>
            <a:chExt cx="4816593" cy="7104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710418"/>
            </a:xfrm>
            <a:custGeom>
              <a:avLst/>
              <a:gdLst/>
              <a:ahLst/>
              <a:cxnLst/>
              <a:rect l="l" t="t" r="r" b="b"/>
              <a:pathLst>
                <a:path w="4816592" h="710418">
                  <a:moveTo>
                    <a:pt x="0" y="0"/>
                  </a:moveTo>
                  <a:lnTo>
                    <a:pt x="4816592" y="0"/>
                  </a:lnTo>
                  <a:lnTo>
                    <a:pt x="4816592" y="710418"/>
                  </a:lnTo>
                  <a:lnTo>
                    <a:pt x="0" y="710418"/>
                  </a:lnTo>
                  <a:close/>
                </a:path>
              </a:pathLst>
            </a:custGeom>
            <a:solidFill>
              <a:srgbClr val="E74F1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758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9705606"/>
            <a:ext cx="16230600" cy="307153"/>
            <a:chOff x="0" y="0"/>
            <a:chExt cx="21640800" cy="409537"/>
          </a:xfrm>
        </p:grpSpPr>
        <p:sp>
          <p:nvSpPr>
            <p:cNvPr id="7" name="AutoShape 7"/>
            <p:cNvSpPr/>
            <p:nvPr/>
          </p:nvSpPr>
          <p:spPr>
            <a:xfrm>
              <a:off x="0" y="6350"/>
              <a:ext cx="216408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7608889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Agenda della Disabilità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DIR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08366" y="3904696"/>
            <a:ext cx="2447436" cy="436007"/>
            <a:chOff x="0" y="0"/>
            <a:chExt cx="635644" cy="1132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644" cy="113239"/>
            </a:xfrm>
            <a:custGeom>
              <a:avLst/>
              <a:gdLst/>
              <a:ahLst/>
              <a:cxnLst/>
              <a:rect l="l" t="t" r="r" b="b"/>
              <a:pathLst>
                <a:path w="635644" h="113239">
                  <a:moveTo>
                    <a:pt x="0" y="0"/>
                  </a:moveTo>
                  <a:lnTo>
                    <a:pt x="635644" y="0"/>
                  </a:lnTo>
                  <a:lnTo>
                    <a:pt x="635644" y="113239"/>
                  </a:lnTo>
                  <a:lnTo>
                    <a:pt x="0" y="113239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635644" cy="160864"/>
            </a:xfrm>
            <a:prstGeom prst="rect">
              <a:avLst/>
            </a:prstGeom>
          </p:spPr>
          <p:txBody>
            <a:bodyPr lIns="51515" tIns="51515" rIns="51515" bIns="51515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08366" y="3478348"/>
            <a:ext cx="2565531" cy="436007"/>
            <a:chOff x="0" y="0"/>
            <a:chExt cx="666315" cy="11323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6315" cy="113239"/>
            </a:xfrm>
            <a:custGeom>
              <a:avLst/>
              <a:gdLst/>
              <a:ahLst/>
              <a:cxnLst/>
              <a:rect l="l" t="t" r="r" b="b"/>
              <a:pathLst>
                <a:path w="666315" h="113239">
                  <a:moveTo>
                    <a:pt x="0" y="0"/>
                  </a:moveTo>
                  <a:lnTo>
                    <a:pt x="666315" y="0"/>
                  </a:lnTo>
                  <a:lnTo>
                    <a:pt x="666315" y="113239"/>
                  </a:lnTo>
                  <a:lnTo>
                    <a:pt x="0" y="113239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666315" cy="160864"/>
            </a:xfrm>
            <a:prstGeom prst="rect">
              <a:avLst/>
            </a:prstGeom>
          </p:spPr>
          <p:txBody>
            <a:bodyPr lIns="51515" tIns="51515" rIns="51515" bIns="51515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25142" y="3088764"/>
            <a:ext cx="3809450" cy="1278735"/>
            <a:chOff x="0" y="0"/>
            <a:chExt cx="3268621" cy="10971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68621" cy="1097193"/>
            </a:xfrm>
            <a:custGeom>
              <a:avLst/>
              <a:gdLst/>
              <a:ahLst/>
              <a:cxnLst/>
              <a:rect l="l" t="t" r="r" b="b"/>
              <a:pathLst>
                <a:path w="3268621" h="1097193">
                  <a:moveTo>
                    <a:pt x="0" y="0"/>
                  </a:moveTo>
                  <a:lnTo>
                    <a:pt x="3065421" y="0"/>
                  </a:lnTo>
                  <a:lnTo>
                    <a:pt x="3268621" y="548596"/>
                  </a:lnTo>
                  <a:lnTo>
                    <a:pt x="3065421" y="1097193"/>
                  </a:lnTo>
                  <a:lnTo>
                    <a:pt x="0" y="1097193"/>
                  </a:lnTo>
                  <a:lnTo>
                    <a:pt x="203200" y="548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77800" y="38100"/>
              <a:ext cx="3014621" cy="1059093"/>
            </a:xfrm>
            <a:prstGeom prst="rect">
              <a:avLst/>
            </a:prstGeom>
          </p:spPr>
          <p:txBody>
            <a:bodyPr lIns="51515" tIns="51515" rIns="51515" bIns="51515" rtlCol="0" anchor="ctr"/>
            <a:lstStyle/>
            <a:p>
              <a:pPr algn="ctr">
                <a:lnSpc>
                  <a:spcPts val="1234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700191" y="3088764"/>
            <a:ext cx="3709550" cy="1278735"/>
            <a:chOff x="0" y="0"/>
            <a:chExt cx="3182904" cy="10971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82904" cy="1097193"/>
            </a:xfrm>
            <a:custGeom>
              <a:avLst/>
              <a:gdLst/>
              <a:ahLst/>
              <a:cxnLst/>
              <a:rect l="l" t="t" r="r" b="b"/>
              <a:pathLst>
                <a:path w="3182904" h="1097193">
                  <a:moveTo>
                    <a:pt x="0" y="0"/>
                  </a:moveTo>
                  <a:lnTo>
                    <a:pt x="2979704" y="0"/>
                  </a:lnTo>
                  <a:lnTo>
                    <a:pt x="3182904" y="548596"/>
                  </a:lnTo>
                  <a:lnTo>
                    <a:pt x="2979704" y="1097193"/>
                  </a:lnTo>
                  <a:lnTo>
                    <a:pt x="0" y="1097193"/>
                  </a:lnTo>
                  <a:lnTo>
                    <a:pt x="203200" y="548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77800" y="38100"/>
              <a:ext cx="2928904" cy="1059093"/>
            </a:xfrm>
            <a:prstGeom prst="rect">
              <a:avLst/>
            </a:prstGeom>
          </p:spPr>
          <p:txBody>
            <a:bodyPr lIns="51515" tIns="51515" rIns="51515" bIns="51515" rtlCol="0" anchor="ctr"/>
            <a:lstStyle/>
            <a:p>
              <a:pPr algn="ctr">
                <a:lnSpc>
                  <a:spcPts val="1234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004521" y="3867658"/>
            <a:ext cx="3397289" cy="499841"/>
            <a:chOff x="0" y="0"/>
            <a:chExt cx="882338" cy="1298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82338" cy="129818"/>
            </a:xfrm>
            <a:custGeom>
              <a:avLst/>
              <a:gdLst/>
              <a:ahLst/>
              <a:cxnLst/>
              <a:rect l="l" t="t" r="r" b="b"/>
              <a:pathLst>
                <a:path w="882338" h="129818">
                  <a:moveTo>
                    <a:pt x="0" y="0"/>
                  </a:moveTo>
                  <a:lnTo>
                    <a:pt x="882338" y="0"/>
                  </a:lnTo>
                  <a:lnTo>
                    <a:pt x="882338" y="129818"/>
                  </a:lnTo>
                  <a:lnTo>
                    <a:pt x="0" y="129818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882338" cy="177443"/>
            </a:xfrm>
            <a:prstGeom prst="rect">
              <a:avLst/>
            </a:prstGeom>
          </p:spPr>
          <p:txBody>
            <a:bodyPr lIns="51515" tIns="51515" rIns="51515" bIns="51515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004521" y="3524771"/>
            <a:ext cx="3894996" cy="499841"/>
            <a:chOff x="0" y="0"/>
            <a:chExt cx="1011602" cy="12981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11602" cy="129818"/>
            </a:xfrm>
            <a:custGeom>
              <a:avLst/>
              <a:gdLst/>
              <a:ahLst/>
              <a:cxnLst/>
              <a:rect l="l" t="t" r="r" b="b"/>
              <a:pathLst>
                <a:path w="1011602" h="129818">
                  <a:moveTo>
                    <a:pt x="0" y="0"/>
                  </a:moveTo>
                  <a:lnTo>
                    <a:pt x="1011602" y="0"/>
                  </a:lnTo>
                  <a:lnTo>
                    <a:pt x="1011602" y="129818"/>
                  </a:lnTo>
                  <a:lnTo>
                    <a:pt x="0" y="129818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1011602" cy="177443"/>
            </a:xfrm>
            <a:prstGeom prst="rect">
              <a:avLst/>
            </a:prstGeom>
          </p:spPr>
          <p:txBody>
            <a:bodyPr lIns="51515" tIns="51515" rIns="51515" bIns="51515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004521" y="3059787"/>
            <a:ext cx="3648230" cy="499841"/>
            <a:chOff x="0" y="0"/>
            <a:chExt cx="947512" cy="12981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47512" cy="129818"/>
            </a:xfrm>
            <a:custGeom>
              <a:avLst/>
              <a:gdLst/>
              <a:ahLst/>
              <a:cxnLst/>
              <a:rect l="l" t="t" r="r" b="b"/>
              <a:pathLst>
                <a:path w="947512" h="129818">
                  <a:moveTo>
                    <a:pt x="0" y="0"/>
                  </a:moveTo>
                  <a:lnTo>
                    <a:pt x="947512" y="0"/>
                  </a:lnTo>
                  <a:lnTo>
                    <a:pt x="947512" y="129818"/>
                  </a:lnTo>
                  <a:lnTo>
                    <a:pt x="0" y="129818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947512" cy="177443"/>
            </a:xfrm>
            <a:prstGeom prst="rect">
              <a:avLst/>
            </a:prstGeom>
          </p:spPr>
          <p:txBody>
            <a:bodyPr lIns="51515" tIns="51515" rIns="51515" bIns="51515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381722" y="3353451"/>
            <a:ext cx="2492176" cy="793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3143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compilazione questionario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271993" y="3446602"/>
            <a:ext cx="2565946" cy="47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2"/>
              </a:lnSpc>
            </a:pPr>
            <a:r>
              <a:rPr lang="en-US" sz="3143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audit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2535962" y="3061967"/>
            <a:ext cx="4597695" cy="1352092"/>
            <a:chOff x="0" y="0"/>
            <a:chExt cx="3944959" cy="116013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944959" cy="1160135"/>
            </a:xfrm>
            <a:custGeom>
              <a:avLst/>
              <a:gdLst/>
              <a:ahLst/>
              <a:cxnLst/>
              <a:rect l="l" t="t" r="r" b="b"/>
              <a:pathLst>
                <a:path w="3944959" h="1160135">
                  <a:moveTo>
                    <a:pt x="0" y="0"/>
                  </a:moveTo>
                  <a:lnTo>
                    <a:pt x="3741759" y="0"/>
                  </a:lnTo>
                  <a:lnTo>
                    <a:pt x="3944959" y="580068"/>
                  </a:lnTo>
                  <a:lnTo>
                    <a:pt x="3741759" y="1160135"/>
                  </a:lnTo>
                  <a:lnTo>
                    <a:pt x="0" y="1160135"/>
                  </a:lnTo>
                  <a:lnTo>
                    <a:pt x="203200" y="5800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77800" y="38100"/>
              <a:ext cx="3690959" cy="1122035"/>
            </a:xfrm>
            <a:prstGeom prst="rect">
              <a:avLst/>
            </a:prstGeom>
          </p:spPr>
          <p:txBody>
            <a:bodyPr lIns="51515" tIns="51515" rIns="51515" bIns="51515" rtlCol="0" anchor="ctr"/>
            <a:lstStyle/>
            <a:p>
              <a:pPr algn="ctr">
                <a:lnSpc>
                  <a:spcPts val="1234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3004521" y="3144548"/>
            <a:ext cx="3809769" cy="1180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3143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accompagnamento all’implementazione e al monitoraggio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8509641" y="3061967"/>
            <a:ext cx="3809450" cy="1278735"/>
            <a:chOff x="0" y="0"/>
            <a:chExt cx="3268621" cy="109719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268621" cy="1097193"/>
            </a:xfrm>
            <a:custGeom>
              <a:avLst/>
              <a:gdLst/>
              <a:ahLst/>
              <a:cxnLst/>
              <a:rect l="l" t="t" r="r" b="b"/>
              <a:pathLst>
                <a:path w="3268621" h="1097193">
                  <a:moveTo>
                    <a:pt x="0" y="0"/>
                  </a:moveTo>
                  <a:lnTo>
                    <a:pt x="3065421" y="0"/>
                  </a:lnTo>
                  <a:lnTo>
                    <a:pt x="3268621" y="548596"/>
                  </a:lnTo>
                  <a:lnTo>
                    <a:pt x="3065421" y="1097193"/>
                  </a:lnTo>
                  <a:lnTo>
                    <a:pt x="0" y="1097193"/>
                  </a:lnTo>
                  <a:lnTo>
                    <a:pt x="203200" y="548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77800" y="38100"/>
              <a:ext cx="3014621" cy="1059093"/>
            </a:xfrm>
            <a:prstGeom prst="rect">
              <a:avLst/>
            </a:prstGeom>
          </p:spPr>
          <p:txBody>
            <a:bodyPr lIns="51515" tIns="51515" rIns="51515" bIns="51515" rtlCol="0" anchor="ctr"/>
            <a:lstStyle/>
            <a:p>
              <a:pPr algn="ctr">
                <a:lnSpc>
                  <a:spcPts val="1234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8948448" y="3126462"/>
            <a:ext cx="3272598" cy="118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3143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co-progettazione di azioni trasformative </a:t>
            </a:r>
          </a:p>
        </p:txBody>
      </p:sp>
      <p:sp>
        <p:nvSpPr>
          <p:cNvPr id="41" name="AutoShape 41"/>
          <p:cNvSpPr/>
          <p:nvPr/>
        </p:nvSpPr>
        <p:spPr>
          <a:xfrm flipH="1" flipV="1">
            <a:off x="1103644" y="4454431"/>
            <a:ext cx="8032" cy="2667996"/>
          </a:xfrm>
          <a:prstGeom prst="line">
            <a:avLst/>
          </a:prstGeom>
          <a:ln w="9525" cap="flat">
            <a:solidFill>
              <a:srgbClr val="E74F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 flipV="1">
            <a:off x="4898511" y="4454431"/>
            <a:ext cx="0" cy="2667996"/>
          </a:xfrm>
          <a:prstGeom prst="line">
            <a:avLst/>
          </a:prstGeom>
          <a:ln w="9525" cap="flat">
            <a:solidFill>
              <a:srgbClr val="E74F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 flipH="1" flipV="1">
            <a:off x="8680030" y="4454431"/>
            <a:ext cx="47116" cy="2636772"/>
          </a:xfrm>
          <a:prstGeom prst="line">
            <a:avLst/>
          </a:prstGeom>
          <a:ln w="9525" cap="flat">
            <a:solidFill>
              <a:srgbClr val="E74F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44"/>
          <p:cNvSpPr/>
          <p:nvPr/>
        </p:nvSpPr>
        <p:spPr>
          <a:xfrm flipV="1">
            <a:off x="12814464" y="4454431"/>
            <a:ext cx="0" cy="2636772"/>
          </a:xfrm>
          <a:prstGeom prst="line">
            <a:avLst/>
          </a:prstGeom>
          <a:ln w="9525" cap="flat">
            <a:solidFill>
              <a:srgbClr val="E74F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TextBox 45"/>
          <p:cNvSpPr txBox="1"/>
          <p:nvPr/>
        </p:nvSpPr>
        <p:spPr>
          <a:xfrm>
            <a:off x="1381722" y="4675374"/>
            <a:ext cx="2934120" cy="2415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5"/>
              </a:lnSpc>
            </a:pPr>
            <a:r>
              <a:rPr lang="en-US" sz="2433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Prendere </a:t>
            </a:r>
            <a:r>
              <a:rPr lang="en-US" sz="2433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consapevolezza</a:t>
            </a:r>
            <a:r>
              <a:rPr lang="en-US" sz="2433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del proprio livello di maturità in tema di inclusione e valutare azioni nuove da adottare.</a:t>
            </a:r>
          </a:p>
          <a:p>
            <a:pPr algn="l">
              <a:lnSpc>
                <a:spcPts val="2385"/>
              </a:lnSpc>
            </a:pPr>
            <a:endParaRPr lang="en-US" sz="2433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271993" y="4651772"/>
            <a:ext cx="2988384" cy="2715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5"/>
              </a:lnSpc>
            </a:pPr>
            <a:r>
              <a:rPr lang="en-US" sz="2433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Confronto</a:t>
            </a:r>
            <a:r>
              <a:rPr lang="en-US" sz="2433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 professionisti nel campo dell’inclusione.</a:t>
            </a:r>
          </a:p>
          <a:p>
            <a:pPr algn="l">
              <a:lnSpc>
                <a:spcPts val="2385"/>
              </a:lnSpc>
            </a:pPr>
            <a:r>
              <a:rPr lang="en-US" sz="2433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Analizzare i risultati, esplorare </a:t>
            </a:r>
            <a:r>
              <a:rPr lang="en-US" sz="2433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nuovi ambiti di intervento</a:t>
            </a:r>
            <a:r>
              <a:rPr lang="en-US" sz="2433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adattare le strategie messe </a:t>
            </a:r>
          </a:p>
          <a:p>
            <a:pPr algn="l">
              <a:lnSpc>
                <a:spcPts val="2385"/>
              </a:lnSpc>
            </a:pPr>
            <a:r>
              <a:rPr lang="en-US" sz="2433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atto.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143076" y="4651772"/>
            <a:ext cx="3083882" cy="1517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5"/>
              </a:lnSpc>
            </a:pPr>
            <a:r>
              <a:rPr lang="en-US" sz="2433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Efficace per misurare </a:t>
            </a:r>
          </a:p>
          <a:p>
            <a:pPr algn="l">
              <a:lnSpc>
                <a:spcPts val="2385"/>
              </a:lnSpc>
            </a:pPr>
            <a:r>
              <a:rPr lang="en-US" sz="2433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 miglioramenti raggiunti </a:t>
            </a:r>
          </a:p>
          <a:p>
            <a:pPr algn="l">
              <a:lnSpc>
                <a:spcPts val="2385"/>
              </a:lnSpc>
            </a:pPr>
            <a:r>
              <a:rPr lang="en-US" sz="2433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 ridefinire la propria strategia.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948448" y="4651772"/>
            <a:ext cx="3077015" cy="1816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5"/>
              </a:lnSpc>
            </a:pPr>
            <a:r>
              <a:rPr lang="en-US" sz="2433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Identificazione delle traiettorie prioritarie di intervento </a:t>
            </a:r>
          </a:p>
          <a:p>
            <a:pPr algn="l">
              <a:lnSpc>
                <a:spcPts val="2385"/>
              </a:lnSpc>
            </a:pPr>
            <a:r>
              <a:rPr lang="en-US" sz="2433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 aumentare l'impatto sociale dell’impresa.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28700" y="1028700"/>
            <a:ext cx="16634785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26"/>
              </a:lnSpc>
            </a:pPr>
            <a:r>
              <a:rPr lang="en-US" sz="7355" b="1" spc="-73">
                <a:solidFill>
                  <a:srgbClr val="F0F1EC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Fasi Roadmap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893635" y="7265316"/>
            <a:ext cx="17394365" cy="664155"/>
            <a:chOff x="0" y="0"/>
            <a:chExt cx="23192486" cy="885540"/>
          </a:xfrm>
        </p:grpSpPr>
        <p:grpSp>
          <p:nvGrpSpPr>
            <p:cNvPr id="51" name="Group 51"/>
            <p:cNvGrpSpPr/>
            <p:nvPr/>
          </p:nvGrpSpPr>
          <p:grpSpPr>
            <a:xfrm>
              <a:off x="474515" y="477116"/>
              <a:ext cx="22717971" cy="25400"/>
              <a:chOff x="0" y="0"/>
              <a:chExt cx="22717971" cy="254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22718013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22718013" h="25400">
                    <a:moveTo>
                      <a:pt x="12700" y="0"/>
                    </a:moveTo>
                    <a:lnTo>
                      <a:pt x="22705313" y="0"/>
                    </a:lnTo>
                    <a:cubicBezTo>
                      <a:pt x="22712299" y="0"/>
                      <a:pt x="22718013" y="5715"/>
                      <a:pt x="22718013" y="12700"/>
                    </a:cubicBezTo>
                    <a:cubicBezTo>
                      <a:pt x="22718013" y="19685"/>
                      <a:pt x="22712299" y="25400"/>
                      <a:pt x="22705313" y="25400"/>
                    </a:cubicBezTo>
                    <a:lnTo>
                      <a:pt x="12700" y="25400"/>
                    </a:lnTo>
                    <a:cubicBezTo>
                      <a:pt x="5715" y="25400"/>
                      <a:pt x="0" y="19685"/>
                      <a:pt x="0" y="12700"/>
                    </a:cubicBezTo>
                    <a:cubicBezTo>
                      <a:pt x="0" y="5715"/>
                      <a:pt x="5715" y="0"/>
                      <a:pt x="12700" y="0"/>
                    </a:cubicBezTo>
                    <a:close/>
                  </a:path>
                </a:pathLst>
              </a:custGeom>
              <a:solidFill>
                <a:srgbClr val="E74F1D"/>
              </a:solidFill>
            </p:spPr>
          </p:sp>
        </p:grpSp>
        <p:grpSp>
          <p:nvGrpSpPr>
            <p:cNvPr id="53" name="Group 53"/>
            <p:cNvGrpSpPr/>
            <p:nvPr/>
          </p:nvGrpSpPr>
          <p:grpSpPr>
            <a:xfrm>
              <a:off x="0" y="68692"/>
              <a:ext cx="816848" cy="816848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4F1D"/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76200" y="114300"/>
                <a:ext cx="660400" cy="622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34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4989582" y="68692"/>
              <a:ext cx="816848" cy="816848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4F1D"/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76200" y="114300"/>
                <a:ext cx="660400" cy="622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34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9961611" y="34346"/>
              <a:ext cx="816848" cy="816848"/>
              <a:chOff x="0" y="0"/>
              <a:chExt cx="812800" cy="8128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4F1D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76200" y="114300"/>
                <a:ext cx="660400" cy="622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34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15397663" y="0"/>
              <a:ext cx="816848" cy="816848"/>
              <a:chOff x="0" y="0"/>
              <a:chExt cx="812800" cy="8128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4F1D"/>
              </a:solidFill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76200" y="114300"/>
                <a:ext cx="660400" cy="622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34"/>
                  </a:lnSpc>
                </a:pPr>
                <a:endParaRPr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156751" y="179238"/>
              <a:ext cx="513763" cy="671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4"/>
                </a:lnSpc>
              </a:pPr>
              <a:r>
                <a:rPr lang="en-US" sz="3719" b="1">
                  <a:solidFill>
                    <a:srgbClr val="F0F1EC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1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5146333" y="179238"/>
              <a:ext cx="513763" cy="671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4"/>
                </a:lnSpc>
              </a:pPr>
              <a:r>
                <a:rPr lang="en-US" sz="3719" b="1">
                  <a:solidFill>
                    <a:srgbClr val="F0F1EC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2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0092962" y="144892"/>
              <a:ext cx="513763" cy="671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4"/>
                </a:lnSpc>
              </a:pPr>
              <a:r>
                <a:rPr lang="en-US" sz="3719" b="1">
                  <a:solidFill>
                    <a:srgbClr val="F0F1EC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3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15554414" y="110546"/>
              <a:ext cx="513763" cy="671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4"/>
                </a:lnSpc>
              </a:pPr>
              <a:r>
                <a:rPr lang="en-US" sz="3719" b="1">
                  <a:solidFill>
                    <a:srgbClr val="F0F1EC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9814799" y="8929583"/>
            <a:ext cx="21660246" cy="2030648"/>
          </a:xfrm>
          <a:custGeom>
            <a:avLst/>
            <a:gdLst/>
            <a:ahLst/>
            <a:cxnLst/>
            <a:rect l="l" t="t" r="r" b="b"/>
            <a:pathLst>
              <a:path w="21660246" h="2030648">
                <a:moveTo>
                  <a:pt x="0" y="0"/>
                </a:moveTo>
                <a:lnTo>
                  <a:pt x="21660246" y="0"/>
                </a:lnTo>
                <a:lnTo>
                  <a:pt x="21660246" y="2030648"/>
                </a:lnTo>
                <a:lnTo>
                  <a:pt x="0" y="20306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9705606"/>
            <a:ext cx="16230600" cy="307153"/>
            <a:chOff x="0" y="0"/>
            <a:chExt cx="21640800" cy="409537"/>
          </a:xfrm>
        </p:grpSpPr>
        <p:sp>
          <p:nvSpPr>
            <p:cNvPr id="4" name="AutoShape 4"/>
            <p:cNvSpPr/>
            <p:nvPr/>
          </p:nvSpPr>
          <p:spPr>
            <a:xfrm>
              <a:off x="0" y="6350"/>
              <a:ext cx="216408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7608889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Agenda della Disabilità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CALL COSTRIUAMO PONTI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-361225" y="-81061"/>
            <a:ext cx="7733386" cy="9786666"/>
          </a:xfrm>
          <a:custGeom>
            <a:avLst/>
            <a:gdLst/>
            <a:ahLst/>
            <a:cxnLst/>
            <a:rect l="l" t="t" r="r" b="b"/>
            <a:pathLst>
              <a:path w="7733386" h="9786666">
                <a:moveTo>
                  <a:pt x="0" y="0"/>
                </a:moveTo>
                <a:lnTo>
                  <a:pt x="7733386" y="0"/>
                </a:lnTo>
                <a:lnTo>
                  <a:pt x="7733386" y="9786667"/>
                </a:lnTo>
                <a:lnTo>
                  <a:pt x="0" y="9786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240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7637264" y="5143500"/>
            <a:ext cx="4272865" cy="605658"/>
            <a:chOff x="0" y="0"/>
            <a:chExt cx="1125364" cy="1595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5364" cy="159515"/>
            </a:xfrm>
            <a:custGeom>
              <a:avLst/>
              <a:gdLst/>
              <a:ahLst/>
              <a:cxnLst/>
              <a:rect l="l" t="t" r="r" b="b"/>
              <a:pathLst>
                <a:path w="1125364" h="159515">
                  <a:moveTo>
                    <a:pt x="0" y="0"/>
                  </a:moveTo>
                  <a:lnTo>
                    <a:pt x="1125364" y="0"/>
                  </a:lnTo>
                  <a:lnTo>
                    <a:pt x="1125364" y="159515"/>
                  </a:lnTo>
                  <a:lnTo>
                    <a:pt x="0" y="159515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125364" cy="207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782343" y="5160630"/>
            <a:ext cx="4127785" cy="571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6"/>
              </a:lnSpc>
            </a:pPr>
            <a:r>
              <a:rPr lang="en-US" sz="3771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Obiettivo della call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01030" y="5862215"/>
            <a:ext cx="9714379" cy="1298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Unire in rete</a:t>
            </a: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organizzazioni non profit, scuole, enti pubblici ed enti profit </a:t>
            </a:r>
            <a:r>
              <a:rPr lang="en-US" sz="24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per coprogettare</a:t>
            </a: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soluzioni che accompagnino e supportino gli studenti con disabilità nella transizione alla vita adulta.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637264" y="7465702"/>
            <a:ext cx="1784437" cy="626132"/>
            <a:chOff x="0" y="0"/>
            <a:chExt cx="469975" cy="164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69975" cy="164907"/>
            </a:xfrm>
            <a:custGeom>
              <a:avLst/>
              <a:gdLst/>
              <a:ahLst/>
              <a:cxnLst/>
              <a:rect l="l" t="t" r="r" b="b"/>
              <a:pathLst>
                <a:path w="469975" h="164907">
                  <a:moveTo>
                    <a:pt x="0" y="0"/>
                  </a:moveTo>
                  <a:lnTo>
                    <a:pt x="469975" y="0"/>
                  </a:lnTo>
                  <a:lnTo>
                    <a:pt x="469975" y="164907"/>
                  </a:lnTo>
                  <a:lnTo>
                    <a:pt x="0" y="164907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469975" cy="212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544921" y="8294014"/>
            <a:ext cx="9714379" cy="860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7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Orientamento per il passaggio tra </a:t>
            </a:r>
            <a:r>
              <a:rPr lang="en-US" sz="24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cicli scolastici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Supporto nell’alternanza scuola-lavoro (</a:t>
            </a:r>
            <a:r>
              <a:rPr lang="en-US" sz="24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PCTO</a:t>
            </a: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82343" y="7520436"/>
            <a:ext cx="1466597" cy="571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6"/>
              </a:lnSpc>
            </a:pPr>
            <a:r>
              <a:rPr lang="en-US" sz="3771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Ambiti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637264" y="487580"/>
            <a:ext cx="9841912" cy="4261364"/>
            <a:chOff x="0" y="0"/>
            <a:chExt cx="13122550" cy="5681818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6357762" cy="807544"/>
              <a:chOff x="0" y="0"/>
              <a:chExt cx="1255854" cy="15951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255854" cy="159515"/>
              </a:xfrm>
              <a:custGeom>
                <a:avLst/>
                <a:gdLst/>
                <a:ahLst/>
                <a:cxnLst/>
                <a:rect l="l" t="t" r="r" b="b"/>
                <a:pathLst>
                  <a:path w="1255854" h="159515">
                    <a:moveTo>
                      <a:pt x="0" y="0"/>
                    </a:moveTo>
                    <a:lnTo>
                      <a:pt x="1255854" y="0"/>
                    </a:lnTo>
                    <a:lnTo>
                      <a:pt x="1255854" y="159515"/>
                    </a:lnTo>
                    <a:lnTo>
                      <a:pt x="0" y="159515"/>
                    </a:lnTo>
                    <a:close/>
                  </a:path>
                </a:pathLst>
              </a:custGeom>
              <a:solidFill>
                <a:srgbClr val="FFDF3A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1255854" cy="207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21193" y="22840"/>
              <a:ext cx="5922526" cy="761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26"/>
                </a:lnSpc>
              </a:pPr>
              <a:r>
                <a:rPr lang="en-US" sz="3771" b="1">
                  <a:solidFill>
                    <a:srgbClr val="00000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Finalità del concorso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70044" y="1044836"/>
              <a:ext cx="12952506" cy="4636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7"/>
                </a:lnSpc>
              </a:pPr>
              <a:r>
                <a:rPr lang="en-US" sz="2499" b="1">
                  <a:solidFill>
                    <a:srgbClr val="E74F1D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+</a:t>
              </a:r>
              <a:r>
                <a:rPr lang="en-US" sz="2499" b="1">
                  <a:solidFill>
                    <a:srgbClr val="00000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 </a:t>
              </a:r>
              <a:r>
                <a:rPr lang="en-US" sz="2499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Attivare processi di coprogettazione a livello locale, favorendo l’</a:t>
              </a:r>
              <a:r>
                <a:rPr lang="en-US" sz="2499" b="1">
                  <a:solidFill>
                    <a:srgbClr val="00000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incontro</a:t>
              </a:r>
              <a:r>
                <a:rPr lang="en-US" sz="2499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tra attori diversi.</a:t>
              </a:r>
            </a:p>
            <a:p>
              <a:pPr algn="l">
                <a:lnSpc>
                  <a:spcPts val="3497"/>
                </a:lnSpc>
              </a:pPr>
              <a:r>
                <a:rPr lang="en-US" sz="2499" b="1">
                  <a:solidFill>
                    <a:srgbClr val="E74F1D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+</a:t>
              </a:r>
              <a:r>
                <a:rPr lang="en-US" sz="2499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Costruire </a:t>
              </a:r>
              <a:r>
                <a:rPr lang="en-US" sz="2499" b="1">
                  <a:solidFill>
                    <a:srgbClr val="00000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modelli replicabili</a:t>
              </a:r>
              <a:r>
                <a:rPr lang="en-US" sz="2499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di intervento inclusivo, fondati sulla partecipazione e sulla responsabilità condivisa.</a:t>
              </a:r>
            </a:p>
            <a:p>
              <a:pPr algn="l">
                <a:lnSpc>
                  <a:spcPts val="3497"/>
                </a:lnSpc>
              </a:pPr>
              <a:r>
                <a:rPr lang="en-US" sz="2499" b="1">
                  <a:solidFill>
                    <a:srgbClr val="E74F1D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+</a:t>
              </a:r>
              <a:r>
                <a:rPr lang="en-US" sz="2499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Promuovere l’</a:t>
              </a:r>
              <a:r>
                <a:rPr lang="en-US" sz="2499" b="1">
                  <a:solidFill>
                    <a:srgbClr val="00000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empowerment</a:t>
              </a:r>
              <a:r>
                <a:rPr lang="en-US" sz="2499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delle persone con disabilità e il riconoscimento delle loro competenze e aspirazioni.</a:t>
              </a:r>
            </a:p>
            <a:p>
              <a:pPr algn="l">
                <a:lnSpc>
                  <a:spcPts val="3497"/>
                </a:lnSpc>
              </a:pPr>
              <a:r>
                <a:rPr lang="en-US" sz="2499" b="1">
                  <a:solidFill>
                    <a:srgbClr val="E74F1D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+</a:t>
              </a:r>
              <a:r>
                <a:rPr lang="en-US" sz="2499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Sostenere iniziative capaci di lasciare un </a:t>
              </a:r>
              <a:r>
                <a:rPr lang="en-US" sz="2499" b="1">
                  <a:solidFill>
                    <a:srgbClr val="000000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impatto</a:t>
              </a:r>
              <a:r>
                <a:rPr lang="en-US" sz="2499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duraturo nelle comunità locali.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1016" y="2211440"/>
            <a:ext cx="16445968" cy="7219620"/>
            <a:chOff x="0" y="0"/>
            <a:chExt cx="21927957" cy="9626160"/>
          </a:xfrm>
        </p:grpSpPr>
        <p:sp>
          <p:nvSpPr>
            <p:cNvPr id="3" name="AutoShape 3"/>
            <p:cNvSpPr/>
            <p:nvPr/>
          </p:nvSpPr>
          <p:spPr>
            <a:xfrm>
              <a:off x="2565118" y="4880509"/>
              <a:ext cx="16526870" cy="0"/>
            </a:xfrm>
            <a:prstGeom prst="line">
              <a:avLst/>
            </a:prstGeom>
            <a:ln w="63570" cap="rnd">
              <a:solidFill>
                <a:srgbClr val="E74F1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flipV="1">
              <a:off x="2835032" y="3221906"/>
              <a:ext cx="0" cy="2071210"/>
            </a:xfrm>
            <a:prstGeom prst="line">
              <a:avLst/>
            </a:prstGeom>
            <a:ln w="38142" cap="flat">
              <a:solidFill>
                <a:srgbClr val="E74F1D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5" name="AutoShape 5"/>
            <p:cNvSpPr/>
            <p:nvPr/>
          </p:nvSpPr>
          <p:spPr>
            <a:xfrm flipV="1">
              <a:off x="8169533" y="4880509"/>
              <a:ext cx="0" cy="1484974"/>
            </a:xfrm>
            <a:prstGeom prst="line">
              <a:avLst/>
            </a:prstGeom>
            <a:ln w="38142" cap="flat">
              <a:solidFill>
                <a:srgbClr val="E74F1D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6" name="AutoShape 6"/>
            <p:cNvSpPr/>
            <p:nvPr/>
          </p:nvSpPr>
          <p:spPr>
            <a:xfrm flipV="1">
              <a:off x="13599268" y="3221906"/>
              <a:ext cx="0" cy="1868424"/>
            </a:xfrm>
            <a:prstGeom prst="line">
              <a:avLst/>
            </a:prstGeom>
            <a:ln w="38142" cap="flat">
              <a:solidFill>
                <a:srgbClr val="E74F1D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7" name="AutoShape 7"/>
            <p:cNvSpPr/>
            <p:nvPr/>
          </p:nvSpPr>
          <p:spPr>
            <a:xfrm flipV="1">
              <a:off x="19264061" y="4824744"/>
              <a:ext cx="0" cy="1540739"/>
            </a:xfrm>
            <a:prstGeom prst="line">
              <a:avLst/>
            </a:prstGeom>
            <a:ln w="38142" cap="flat">
              <a:solidFill>
                <a:srgbClr val="E74F1D"/>
              </a:solidFill>
              <a:prstDash val="solid"/>
              <a:headEnd type="oval" w="lg" len="lg"/>
              <a:tailEnd type="oval" w="lg" len="lg"/>
            </a:ln>
          </p:spPr>
        </p:sp>
        <p:grpSp>
          <p:nvGrpSpPr>
            <p:cNvPr id="8" name="Group 8"/>
            <p:cNvGrpSpPr/>
            <p:nvPr/>
          </p:nvGrpSpPr>
          <p:grpSpPr>
            <a:xfrm>
              <a:off x="2229105" y="4274582"/>
              <a:ext cx="1211853" cy="1211853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4F1D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479"/>
                  </a:lnSpc>
                  <a:spcBef>
                    <a:spcPct val="0"/>
                  </a:spcBef>
                </a:pPr>
                <a:r>
                  <a:rPr lang="en-US" sz="3199" b="1">
                    <a:solidFill>
                      <a:srgbClr val="F0F1EC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1</a:t>
                </a: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7563606" y="4274582"/>
              <a:ext cx="1211853" cy="1211853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4F1D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479"/>
                  </a:lnSpc>
                  <a:spcBef>
                    <a:spcPct val="0"/>
                  </a:spcBef>
                </a:pPr>
                <a:r>
                  <a:rPr lang="en-US" sz="3199" b="1">
                    <a:solidFill>
                      <a:srgbClr val="F0F1EC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2</a:t>
                </a: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8658135" y="4274582"/>
              <a:ext cx="1211853" cy="1211853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4F1D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479"/>
                  </a:lnSpc>
                  <a:spcBef>
                    <a:spcPct val="0"/>
                  </a:spcBef>
                </a:pPr>
                <a:r>
                  <a:rPr lang="en-US" sz="3199" b="1">
                    <a:solidFill>
                      <a:srgbClr val="F0F1EC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4</a:t>
                </a: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993342" y="4274582"/>
              <a:ext cx="1211853" cy="1211853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74F1D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479"/>
                  </a:lnSpc>
                  <a:spcBef>
                    <a:spcPct val="0"/>
                  </a:spcBef>
                </a:pPr>
                <a:r>
                  <a:rPr lang="en-US" sz="3199" b="1">
                    <a:solidFill>
                      <a:srgbClr val="F0F1EC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3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590250" y="799125"/>
              <a:ext cx="2153331" cy="696136"/>
              <a:chOff x="0" y="0"/>
              <a:chExt cx="425349" cy="13750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425349" cy="137508"/>
              </a:xfrm>
              <a:custGeom>
                <a:avLst/>
                <a:gdLst/>
                <a:ahLst/>
                <a:cxnLst/>
                <a:rect l="l" t="t" r="r" b="b"/>
                <a:pathLst>
                  <a:path w="425349" h="137508">
                    <a:moveTo>
                      <a:pt x="0" y="0"/>
                    </a:moveTo>
                    <a:lnTo>
                      <a:pt x="425349" y="0"/>
                    </a:lnTo>
                    <a:lnTo>
                      <a:pt x="425349" y="137508"/>
                    </a:lnTo>
                    <a:lnTo>
                      <a:pt x="0" y="137508"/>
                    </a:lnTo>
                    <a:close/>
                  </a:path>
                </a:pathLst>
              </a:custGeom>
              <a:solidFill>
                <a:srgbClr val="FFDF3A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28575"/>
                <a:ext cx="425349" cy="108933"/>
              </a:xfrm>
              <a:prstGeom prst="rect">
                <a:avLst/>
              </a:prstGeom>
            </p:spPr>
            <p:txBody>
              <a:bodyPr lIns="50744" tIns="50744" rIns="50744" bIns="50744" rtlCol="0" anchor="ctr"/>
              <a:lstStyle/>
              <a:p>
                <a:pPr algn="ctr">
                  <a:lnSpc>
                    <a:spcPts val="1763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2741997" y="902125"/>
              <a:ext cx="2001583" cy="5228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38"/>
                </a:lnSpc>
              </a:pPr>
              <a:r>
                <a:rPr lang="en-US" sz="3100" b="1" dirty="0" err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Incontri</a:t>
              </a:r>
              <a:endParaRPr lang="en-US" sz="3100" b="1" dirty="0">
                <a:solidFill>
                  <a:srgbClr val="3D3D37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972369" y="1956078"/>
              <a:ext cx="5328581" cy="914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4"/>
                </a:lnSpc>
              </a:pPr>
              <a:r>
                <a:rPr lang="en-US" sz="1800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Ottobre 2025 - Giugno 2026</a:t>
              </a:r>
            </a:p>
            <a:p>
              <a:pPr algn="ctr">
                <a:lnSpc>
                  <a:spcPts val="1764"/>
                </a:lnSpc>
              </a:pPr>
              <a:r>
                <a:rPr lang="en-US" sz="1800">
                  <a:solidFill>
                    <a:srgbClr val="3D3D37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Dieci incontri, a cadenza mensile,</a:t>
              </a:r>
            </a:p>
            <a:p>
              <a:pPr algn="ctr">
                <a:lnSpc>
                  <a:spcPts val="1764"/>
                </a:lnSpc>
              </a:pPr>
              <a:r>
                <a:rPr lang="en-US" sz="1800">
                  <a:solidFill>
                    <a:srgbClr val="3D3D37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 presenza e a distanza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17054830" y="7071626"/>
              <a:ext cx="4331442" cy="642670"/>
              <a:chOff x="0" y="0"/>
              <a:chExt cx="855593" cy="12694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55594" cy="126947"/>
              </a:xfrm>
              <a:custGeom>
                <a:avLst/>
                <a:gdLst/>
                <a:ahLst/>
                <a:cxnLst/>
                <a:rect l="l" t="t" r="r" b="b"/>
                <a:pathLst>
                  <a:path w="855594" h="126947">
                    <a:moveTo>
                      <a:pt x="0" y="0"/>
                    </a:moveTo>
                    <a:lnTo>
                      <a:pt x="855594" y="0"/>
                    </a:lnTo>
                    <a:lnTo>
                      <a:pt x="855594" y="126947"/>
                    </a:lnTo>
                    <a:lnTo>
                      <a:pt x="0" y="126947"/>
                    </a:lnTo>
                    <a:close/>
                  </a:path>
                </a:pathLst>
              </a:custGeom>
              <a:solidFill>
                <a:srgbClr val="FFDF3A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28575"/>
                <a:ext cx="855593" cy="98372"/>
              </a:xfrm>
              <a:prstGeom prst="rect">
                <a:avLst/>
              </a:prstGeom>
            </p:spPr>
            <p:txBody>
              <a:bodyPr lIns="50744" tIns="50744" rIns="50744" bIns="50744" rtlCol="0" anchor="ctr"/>
              <a:lstStyle/>
              <a:p>
                <a:pPr algn="ctr">
                  <a:lnSpc>
                    <a:spcPts val="1763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7659944" y="6505884"/>
              <a:ext cx="3121215" cy="642670"/>
              <a:chOff x="0" y="0"/>
              <a:chExt cx="616536" cy="12694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16536" cy="126947"/>
              </a:xfrm>
              <a:custGeom>
                <a:avLst/>
                <a:gdLst/>
                <a:ahLst/>
                <a:cxnLst/>
                <a:rect l="l" t="t" r="r" b="b"/>
                <a:pathLst>
                  <a:path w="616536" h="126947">
                    <a:moveTo>
                      <a:pt x="0" y="0"/>
                    </a:moveTo>
                    <a:lnTo>
                      <a:pt x="616536" y="0"/>
                    </a:lnTo>
                    <a:lnTo>
                      <a:pt x="616536" y="126947"/>
                    </a:lnTo>
                    <a:lnTo>
                      <a:pt x="0" y="126947"/>
                    </a:lnTo>
                    <a:close/>
                  </a:path>
                </a:pathLst>
              </a:custGeom>
              <a:solidFill>
                <a:srgbClr val="FFDF3A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28575"/>
                <a:ext cx="616536" cy="98372"/>
              </a:xfrm>
              <a:prstGeom prst="rect">
                <a:avLst/>
              </a:prstGeom>
            </p:spPr>
            <p:txBody>
              <a:bodyPr lIns="50744" tIns="50744" rIns="50744" bIns="50744" rtlCol="0" anchor="ctr"/>
              <a:lstStyle/>
              <a:p>
                <a:pPr algn="ctr">
                  <a:lnSpc>
                    <a:spcPts val="1763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7072117" y="6572559"/>
              <a:ext cx="4296868" cy="1064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8"/>
                </a:lnSpc>
              </a:pPr>
              <a:r>
                <a:rPr lang="en-US" sz="3100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Valutazione  implementazione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6538863" y="8069897"/>
              <a:ext cx="5389094" cy="1556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51"/>
                </a:lnSpc>
              </a:pPr>
              <a:r>
                <a:rPr lang="en-US" sz="1888">
                  <a:solidFill>
                    <a:srgbClr val="3D3D37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 progetti elaborati saranno valutati</a:t>
              </a:r>
            </a:p>
            <a:p>
              <a:pPr algn="ctr">
                <a:lnSpc>
                  <a:spcPts val="1851"/>
                </a:lnSpc>
              </a:pPr>
              <a:r>
                <a:rPr lang="en-US" sz="1888">
                  <a:solidFill>
                    <a:srgbClr val="3D3D37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dalla Fondazione CRT per una loro</a:t>
              </a:r>
            </a:p>
            <a:p>
              <a:pPr algn="ctr">
                <a:lnSpc>
                  <a:spcPts val="1851"/>
                </a:lnSpc>
              </a:pPr>
              <a:r>
                <a:rPr lang="en-US" sz="1888">
                  <a:solidFill>
                    <a:srgbClr val="3D3D37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possibile implementazione entro la fine</a:t>
              </a:r>
            </a:p>
            <a:p>
              <a:pPr algn="ctr">
                <a:lnSpc>
                  <a:spcPts val="1851"/>
                </a:lnSpc>
              </a:pPr>
              <a:r>
                <a:rPr lang="en-US" sz="1888">
                  <a:solidFill>
                    <a:srgbClr val="3D3D37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del 2026 </a:t>
              </a:r>
            </a:p>
            <a:p>
              <a:pPr algn="ctr">
                <a:lnSpc>
                  <a:spcPts val="1851"/>
                </a:lnSpc>
              </a:pPr>
              <a:endParaRPr lang="en-US" sz="1888">
                <a:solidFill>
                  <a:srgbClr val="3D3D37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6905629" y="6505884"/>
              <a:ext cx="2612313" cy="696136"/>
              <a:chOff x="0" y="0"/>
              <a:chExt cx="516013" cy="137508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16012" cy="137508"/>
              </a:xfrm>
              <a:custGeom>
                <a:avLst/>
                <a:gdLst/>
                <a:ahLst/>
                <a:cxnLst/>
                <a:rect l="l" t="t" r="r" b="b"/>
                <a:pathLst>
                  <a:path w="516012" h="137508">
                    <a:moveTo>
                      <a:pt x="0" y="0"/>
                    </a:moveTo>
                    <a:lnTo>
                      <a:pt x="516012" y="0"/>
                    </a:lnTo>
                    <a:lnTo>
                      <a:pt x="516012" y="137508"/>
                    </a:lnTo>
                    <a:lnTo>
                      <a:pt x="0" y="137508"/>
                    </a:lnTo>
                    <a:close/>
                  </a:path>
                </a:pathLst>
              </a:custGeom>
              <a:solidFill>
                <a:srgbClr val="FFDF3A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28575"/>
                <a:ext cx="516013" cy="108933"/>
              </a:xfrm>
              <a:prstGeom prst="rect">
                <a:avLst/>
              </a:prstGeom>
            </p:spPr>
            <p:txBody>
              <a:bodyPr lIns="50744" tIns="50744" rIns="50744" bIns="50744" rtlCol="0" anchor="ctr"/>
              <a:lstStyle/>
              <a:p>
                <a:pPr algn="ctr">
                  <a:lnSpc>
                    <a:spcPts val="1763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7041401" y="6608884"/>
              <a:ext cx="2340769" cy="556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38"/>
                </a:lnSpc>
              </a:pPr>
              <a:r>
                <a:rPr lang="en-US" sz="3100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Selezione 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242522" y="7560794"/>
              <a:ext cx="7938528" cy="914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4"/>
                </a:lnSpc>
              </a:pPr>
              <a:r>
                <a:rPr lang="en-US" sz="1800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Settembre 2025</a:t>
              </a:r>
            </a:p>
            <a:p>
              <a:pPr algn="ctr">
                <a:lnSpc>
                  <a:spcPts val="1764"/>
                </a:lnSpc>
              </a:pPr>
              <a:r>
                <a:rPr lang="en-US" sz="1800">
                  <a:solidFill>
                    <a:srgbClr val="3D3D37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Valutazione candidature secondo </a:t>
              </a:r>
            </a:p>
            <a:p>
              <a:pPr algn="ctr">
                <a:lnSpc>
                  <a:spcPts val="1764"/>
                </a:lnSpc>
              </a:pPr>
              <a:r>
                <a:rPr lang="en-US" sz="1800">
                  <a:solidFill>
                    <a:srgbClr val="3D3D37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criteri definiti 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1378767" y="0"/>
              <a:ext cx="3389143" cy="696136"/>
              <a:chOff x="0" y="0"/>
              <a:chExt cx="669460" cy="137508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669460" cy="137508"/>
              </a:xfrm>
              <a:custGeom>
                <a:avLst/>
                <a:gdLst/>
                <a:ahLst/>
                <a:cxnLst/>
                <a:rect l="l" t="t" r="r" b="b"/>
                <a:pathLst>
                  <a:path w="669460" h="137508">
                    <a:moveTo>
                      <a:pt x="0" y="0"/>
                    </a:moveTo>
                    <a:lnTo>
                      <a:pt x="669460" y="0"/>
                    </a:lnTo>
                    <a:lnTo>
                      <a:pt x="669460" y="137508"/>
                    </a:lnTo>
                    <a:lnTo>
                      <a:pt x="0" y="137508"/>
                    </a:lnTo>
                    <a:close/>
                  </a:path>
                </a:pathLst>
              </a:custGeom>
              <a:solidFill>
                <a:srgbClr val="FFDF3A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28575"/>
                <a:ext cx="669460" cy="108933"/>
              </a:xfrm>
              <a:prstGeom prst="rect">
                <a:avLst/>
              </a:prstGeom>
            </p:spPr>
            <p:txBody>
              <a:bodyPr lIns="50744" tIns="50744" rIns="50744" bIns="50744" rtlCol="0" anchor="ctr"/>
              <a:lstStyle/>
              <a:p>
                <a:pPr algn="ctr">
                  <a:lnSpc>
                    <a:spcPts val="1763"/>
                  </a:lnSpc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1526758" y="103000"/>
              <a:ext cx="3093161" cy="556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38"/>
                </a:lnSpc>
              </a:pPr>
              <a:r>
                <a:rPr lang="en-US" sz="3100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Apertura call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1130153"/>
              <a:ext cx="6338275" cy="2539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6"/>
                </a:lnSpc>
              </a:pPr>
              <a:r>
                <a:rPr lang="en-US" sz="1700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Dal 1° luglio 2025 - ore 8.00</a:t>
              </a:r>
            </a:p>
            <a:p>
              <a:pPr algn="ctr">
                <a:lnSpc>
                  <a:spcPts val="1666"/>
                </a:lnSpc>
              </a:pPr>
              <a:r>
                <a:rPr lang="en-US" sz="1700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al 12 settembre 2025 - ore 15.00</a:t>
              </a:r>
            </a:p>
            <a:p>
              <a:pPr algn="ctr">
                <a:lnSpc>
                  <a:spcPts val="1666"/>
                </a:lnSpc>
              </a:pPr>
              <a:r>
                <a:rPr lang="en-US" sz="1700">
                  <a:solidFill>
                    <a:srgbClr val="3D3D37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Invio manifestazioni d’interesse </a:t>
              </a:r>
            </a:p>
            <a:p>
              <a:pPr algn="ctr">
                <a:lnSpc>
                  <a:spcPts val="1666"/>
                </a:lnSpc>
              </a:pPr>
              <a:r>
                <a:rPr lang="en-US" sz="1700">
                  <a:solidFill>
                    <a:srgbClr val="3D3D37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 parte delle reti tramite form.</a:t>
              </a:r>
            </a:p>
            <a:p>
              <a:pPr algn="ctr">
                <a:lnSpc>
                  <a:spcPts val="1666"/>
                </a:lnSpc>
              </a:pPr>
              <a:r>
                <a:rPr lang="en-US" sz="1700">
                  <a:solidFill>
                    <a:srgbClr val="3D3D37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Possono candidarsi ONP, scuole, </a:t>
              </a:r>
            </a:p>
            <a:p>
              <a:pPr algn="ctr">
                <a:lnSpc>
                  <a:spcPts val="1666"/>
                </a:lnSpc>
              </a:pPr>
              <a:r>
                <a:rPr lang="en-US" sz="1700">
                  <a:solidFill>
                    <a:srgbClr val="3D3D37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enti profit e enti pubblici. </a:t>
              </a:r>
            </a:p>
            <a:p>
              <a:pPr algn="ctr">
                <a:lnSpc>
                  <a:spcPts val="1666"/>
                </a:lnSpc>
              </a:pPr>
              <a:r>
                <a:rPr lang="en-US" sz="1700">
                  <a:solidFill>
                    <a:srgbClr val="3D3D37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Il capofila deve essere una ONP</a:t>
              </a:r>
            </a:p>
            <a:p>
              <a:pPr algn="ctr">
                <a:lnSpc>
                  <a:spcPts val="1666"/>
                </a:lnSpc>
              </a:pPr>
              <a:endParaRPr lang="en-US" sz="1700">
                <a:solidFill>
                  <a:srgbClr val="3D3D37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algn="ctr">
                <a:lnSpc>
                  <a:spcPts val="1666"/>
                </a:lnSpc>
              </a:pPr>
              <a:endParaRPr lang="en-US" sz="1700">
                <a:solidFill>
                  <a:srgbClr val="3D3D37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888207" y="1191628"/>
            <a:ext cx="2409541" cy="415594"/>
            <a:chOff x="0" y="0"/>
            <a:chExt cx="812800" cy="14019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140190"/>
            </a:xfrm>
            <a:custGeom>
              <a:avLst/>
              <a:gdLst/>
              <a:ahLst/>
              <a:cxnLst/>
              <a:rect l="l" t="t" r="r" b="b"/>
              <a:pathLst>
                <a:path w="812800" h="140190">
                  <a:moveTo>
                    <a:pt x="0" y="0"/>
                  </a:moveTo>
                  <a:lnTo>
                    <a:pt x="812800" y="0"/>
                  </a:lnTo>
                  <a:lnTo>
                    <a:pt x="812800" y="140190"/>
                  </a:lnTo>
                  <a:lnTo>
                    <a:pt x="0" y="140190"/>
                  </a:lnTo>
                  <a:close/>
                </a:path>
              </a:pathLst>
            </a:custGeom>
            <a:solidFill>
              <a:srgbClr val="E74F1D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28575"/>
              <a:ext cx="812800" cy="111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64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5404602" y="256877"/>
            <a:ext cx="7478796" cy="931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9"/>
              </a:lnSpc>
            </a:pPr>
            <a:r>
              <a:rPr lang="en-US" sz="6236" b="1" spc="-137">
                <a:solidFill>
                  <a:srgbClr val="E74F1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Costruiamo ponti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277190" y="1188559"/>
            <a:ext cx="1631575" cy="418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3"/>
              </a:lnSpc>
            </a:pPr>
            <a:r>
              <a:rPr lang="en-US" sz="2774" b="1" spc="-61">
                <a:solidFill>
                  <a:srgbClr val="F0F1E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ROADMAP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1028700" y="9705606"/>
            <a:ext cx="16230600" cy="307153"/>
            <a:chOff x="0" y="0"/>
            <a:chExt cx="21640800" cy="409537"/>
          </a:xfrm>
        </p:grpSpPr>
        <p:sp>
          <p:nvSpPr>
            <p:cNvPr id="49" name="AutoShape 49"/>
            <p:cNvSpPr/>
            <p:nvPr/>
          </p:nvSpPr>
          <p:spPr>
            <a:xfrm>
              <a:off x="0" y="6350"/>
              <a:ext cx="216408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17608889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Agenda della Disabilità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CALL COSTRIUAMO PONTI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4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43778" y="194055"/>
            <a:ext cx="6740289" cy="10116756"/>
          </a:xfrm>
          <a:custGeom>
            <a:avLst/>
            <a:gdLst/>
            <a:ahLst/>
            <a:cxnLst/>
            <a:rect l="l" t="t" r="r" b="b"/>
            <a:pathLst>
              <a:path w="6740289" h="10116756">
                <a:moveTo>
                  <a:pt x="0" y="0"/>
                </a:moveTo>
                <a:lnTo>
                  <a:pt x="6740289" y="0"/>
                </a:lnTo>
                <a:lnTo>
                  <a:pt x="6740289" y="10116756"/>
                </a:lnTo>
                <a:lnTo>
                  <a:pt x="0" y="10116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934467"/>
            <a:ext cx="8624325" cy="3339986"/>
            <a:chOff x="0" y="0"/>
            <a:chExt cx="11499100" cy="445331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79909"/>
              <a:ext cx="6844141" cy="1331603"/>
              <a:chOff x="0" y="0"/>
              <a:chExt cx="1504041" cy="2926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04041" cy="292628"/>
              </a:xfrm>
              <a:custGeom>
                <a:avLst/>
                <a:gdLst/>
                <a:ahLst/>
                <a:cxnLst/>
                <a:rect l="l" t="t" r="r" b="b"/>
                <a:pathLst>
                  <a:path w="1504041" h="292628">
                    <a:moveTo>
                      <a:pt x="0" y="0"/>
                    </a:moveTo>
                    <a:lnTo>
                      <a:pt x="1504041" y="0"/>
                    </a:lnTo>
                    <a:lnTo>
                      <a:pt x="1504041" y="292628"/>
                    </a:lnTo>
                    <a:lnTo>
                      <a:pt x="0" y="29262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1504041" cy="3402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047739" y="3014366"/>
              <a:ext cx="6451361" cy="1331603"/>
              <a:chOff x="0" y="0"/>
              <a:chExt cx="1417726" cy="2926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417726" cy="292628"/>
              </a:xfrm>
              <a:custGeom>
                <a:avLst/>
                <a:gdLst/>
                <a:ahLst/>
                <a:cxnLst/>
                <a:rect l="l" t="t" r="r" b="b"/>
                <a:pathLst>
                  <a:path w="1417726" h="292628">
                    <a:moveTo>
                      <a:pt x="0" y="0"/>
                    </a:moveTo>
                    <a:lnTo>
                      <a:pt x="1417726" y="0"/>
                    </a:lnTo>
                    <a:lnTo>
                      <a:pt x="1417726" y="292628"/>
                    </a:lnTo>
                    <a:lnTo>
                      <a:pt x="0" y="29262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417726" cy="3402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00310" y="0"/>
              <a:ext cx="11196007" cy="4453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780"/>
                </a:lnSpc>
              </a:pPr>
              <a:r>
                <a:rPr lang="en-US" sz="7323" b="1">
                  <a:solidFill>
                    <a:srgbClr val="FFDF3A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Inclusione</a:t>
              </a:r>
              <a:r>
                <a:rPr lang="en-US" sz="7323" b="1">
                  <a:solidFill>
                    <a:srgbClr val="3D3D37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 </a:t>
              </a:r>
              <a:r>
                <a:rPr lang="en-US" sz="7323" b="1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non è </a:t>
              </a:r>
            </a:p>
            <a:p>
              <a:pPr algn="l">
                <a:lnSpc>
                  <a:spcPts val="8787"/>
                </a:lnSpc>
              </a:pPr>
              <a:r>
                <a:rPr lang="en-US" sz="7323" b="1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un traguardo,</a:t>
              </a:r>
            </a:p>
            <a:p>
              <a:pPr algn="l">
                <a:lnSpc>
                  <a:spcPts val="8780"/>
                </a:lnSpc>
              </a:pPr>
              <a:r>
                <a:rPr lang="en-US" sz="7323" b="1">
                  <a:solidFill>
                    <a:srgbClr val="FFFFFF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ma una</a:t>
              </a:r>
              <a:r>
                <a:rPr lang="en-US" sz="7323" b="1">
                  <a:solidFill>
                    <a:srgbClr val="3D3D37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 </a:t>
              </a:r>
              <a:r>
                <a:rPr lang="en-US" sz="7323" b="1">
                  <a:solidFill>
                    <a:srgbClr val="FFDF3A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direzione</a:t>
              </a:r>
              <a:r>
                <a:rPr lang="en-US" sz="7323" b="1">
                  <a:solidFill>
                    <a:srgbClr val="3D3D37"/>
                  </a:solidFill>
                  <a:latin typeface="Montaser Arabic Bold"/>
                  <a:ea typeface="Montaser Arabic Bold"/>
                  <a:cs typeface="Montaser Arabic Bold"/>
                  <a:sym typeface="Montaser Arabic Bold"/>
                </a:rPr>
                <a:t> 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8700" y="6277873"/>
            <a:ext cx="2905542" cy="2980427"/>
          </a:xfrm>
          <a:custGeom>
            <a:avLst/>
            <a:gdLst/>
            <a:ahLst/>
            <a:cxnLst/>
            <a:rect l="l" t="t" r="r" b="b"/>
            <a:pathLst>
              <a:path w="2905542" h="2980427">
                <a:moveTo>
                  <a:pt x="0" y="0"/>
                </a:moveTo>
                <a:lnTo>
                  <a:pt x="2905542" y="0"/>
                </a:lnTo>
                <a:lnTo>
                  <a:pt x="2905542" y="2980427"/>
                </a:lnTo>
                <a:lnTo>
                  <a:pt x="0" y="29804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5986964" y="8370399"/>
            <a:ext cx="2095909" cy="561297"/>
            <a:chOff x="0" y="0"/>
            <a:chExt cx="2794546" cy="748396"/>
          </a:xfrm>
        </p:grpSpPr>
        <p:sp>
          <p:nvSpPr>
            <p:cNvPr id="13" name="Freeform 13"/>
            <p:cNvSpPr/>
            <p:nvPr/>
          </p:nvSpPr>
          <p:spPr>
            <a:xfrm>
              <a:off x="1023075" y="0"/>
              <a:ext cx="748396" cy="748396"/>
            </a:xfrm>
            <a:custGeom>
              <a:avLst/>
              <a:gdLst/>
              <a:ahLst/>
              <a:cxnLst/>
              <a:rect l="l" t="t" r="r" b="b"/>
              <a:pathLst>
                <a:path w="748396" h="748396">
                  <a:moveTo>
                    <a:pt x="0" y="0"/>
                  </a:moveTo>
                  <a:lnTo>
                    <a:pt x="748396" y="0"/>
                  </a:lnTo>
                  <a:lnTo>
                    <a:pt x="748396" y="748396"/>
                  </a:lnTo>
                  <a:lnTo>
                    <a:pt x="0" y="748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46149" y="0"/>
              <a:ext cx="748396" cy="748396"/>
            </a:xfrm>
            <a:custGeom>
              <a:avLst/>
              <a:gdLst/>
              <a:ahLst/>
              <a:cxnLst/>
              <a:rect l="l" t="t" r="r" b="b"/>
              <a:pathLst>
                <a:path w="748396" h="748396">
                  <a:moveTo>
                    <a:pt x="0" y="0"/>
                  </a:moveTo>
                  <a:lnTo>
                    <a:pt x="748397" y="0"/>
                  </a:lnTo>
                  <a:lnTo>
                    <a:pt x="748397" y="748396"/>
                  </a:lnTo>
                  <a:lnTo>
                    <a:pt x="0" y="748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748396" cy="748396"/>
            </a:xfrm>
            <a:custGeom>
              <a:avLst/>
              <a:gdLst/>
              <a:ahLst/>
              <a:cxnLst/>
              <a:rect l="l" t="t" r="r" b="b"/>
              <a:pathLst>
                <a:path w="748396" h="748396">
                  <a:moveTo>
                    <a:pt x="0" y="0"/>
                  </a:moveTo>
                  <a:lnTo>
                    <a:pt x="748396" y="0"/>
                  </a:lnTo>
                  <a:lnTo>
                    <a:pt x="748396" y="748396"/>
                  </a:lnTo>
                  <a:lnTo>
                    <a:pt x="0" y="748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5986964" y="6396670"/>
            <a:ext cx="4741825" cy="1092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6"/>
              </a:lnSpc>
            </a:pPr>
            <a:r>
              <a:rPr lang="en-US" sz="2550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www.agendadelladisabilità.it</a:t>
            </a:r>
          </a:p>
          <a:p>
            <a:pPr algn="l">
              <a:lnSpc>
                <a:spcPts val="2856"/>
              </a:lnSpc>
            </a:pPr>
            <a:endParaRPr lang="en-US" sz="2550">
              <a:solidFill>
                <a:srgbClr val="FFFFFF"/>
              </a:solidFill>
              <a:latin typeface="Montaser Arabic"/>
              <a:ea typeface="Montaser Arabic"/>
              <a:cs typeface="Montaser Arabic"/>
              <a:sym typeface="Montaser Arabic"/>
            </a:endParaRPr>
          </a:p>
          <a:p>
            <a:pPr algn="l">
              <a:lnSpc>
                <a:spcPts val="2856"/>
              </a:lnSpc>
            </a:pPr>
            <a:r>
              <a:rPr lang="en-US" sz="2550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info@agendadelladisabilità.it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5096478"/>
            <a:ext cx="4506243" cy="102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8"/>
              </a:lnSpc>
            </a:pPr>
            <a:r>
              <a:rPr lang="en-US" sz="3650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Scopri il progetto</a:t>
            </a:r>
          </a:p>
          <a:p>
            <a:pPr algn="l">
              <a:lnSpc>
                <a:spcPts val="4088"/>
              </a:lnSpc>
            </a:pPr>
            <a:r>
              <a:rPr lang="en-US" sz="3650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e aderisci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86964" y="5560155"/>
            <a:ext cx="4741825" cy="564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4"/>
              </a:lnSpc>
            </a:pPr>
            <a:r>
              <a:rPr lang="en-US" sz="3950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Contatti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86964" y="7870381"/>
            <a:ext cx="6280958" cy="36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6"/>
              </a:lnSpc>
            </a:pPr>
            <a:r>
              <a:rPr lang="en-US" sz="2550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Agenda della Disabilità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5362" y="-1146497"/>
            <a:ext cx="18288000" cy="2697367"/>
            <a:chOff x="0" y="0"/>
            <a:chExt cx="4816593" cy="710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710418"/>
            </a:xfrm>
            <a:custGeom>
              <a:avLst/>
              <a:gdLst/>
              <a:ahLst/>
              <a:cxnLst/>
              <a:rect l="l" t="t" r="r" b="b"/>
              <a:pathLst>
                <a:path w="4816592" h="710418">
                  <a:moveTo>
                    <a:pt x="0" y="0"/>
                  </a:moveTo>
                  <a:lnTo>
                    <a:pt x="4816592" y="0"/>
                  </a:lnTo>
                  <a:lnTo>
                    <a:pt x="4816592" y="710418"/>
                  </a:lnTo>
                  <a:lnTo>
                    <a:pt x="0" y="710418"/>
                  </a:lnTo>
                  <a:close/>
                </a:path>
              </a:pathLst>
            </a:custGeom>
            <a:solidFill>
              <a:srgbClr val="E74F1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758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15362" y="202187"/>
            <a:ext cx="18863015" cy="1120817"/>
          </a:xfrm>
          <a:custGeom>
            <a:avLst/>
            <a:gdLst/>
            <a:ahLst/>
            <a:cxnLst/>
            <a:rect l="l" t="t" r="r" b="b"/>
            <a:pathLst>
              <a:path w="18863015" h="1120817">
                <a:moveTo>
                  <a:pt x="0" y="0"/>
                </a:moveTo>
                <a:lnTo>
                  <a:pt x="18863015" y="0"/>
                </a:lnTo>
                <a:lnTo>
                  <a:pt x="18863015" y="1120816"/>
                </a:lnTo>
                <a:lnTo>
                  <a:pt x="0" y="1120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b="-5777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9705606"/>
            <a:ext cx="16230600" cy="307153"/>
            <a:chOff x="0" y="0"/>
            <a:chExt cx="21640800" cy="409537"/>
          </a:xfrm>
        </p:grpSpPr>
        <p:sp>
          <p:nvSpPr>
            <p:cNvPr id="7" name="AutoShape 7"/>
            <p:cNvSpPr/>
            <p:nvPr/>
          </p:nvSpPr>
          <p:spPr>
            <a:xfrm>
              <a:off x="0" y="6350"/>
              <a:ext cx="216408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7608889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Agenda della Disabilità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3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16751" y="2657314"/>
            <a:ext cx="2413460" cy="429954"/>
            <a:chOff x="0" y="0"/>
            <a:chExt cx="635644" cy="1132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644" cy="113239"/>
            </a:xfrm>
            <a:custGeom>
              <a:avLst/>
              <a:gdLst/>
              <a:ahLst/>
              <a:cxnLst/>
              <a:rect l="l" t="t" r="r" b="b"/>
              <a:pathLst>
                <a:path w="635644" h="113239">
                  <a:moveTo>
                    <a:pt x="0" y="0"/>
                  </a:moveTo>
                  <a:lnTo>
                    <a:pt x="635644" y="0"/>
                  </a:lnTo>
                  <a:lnTo>
                    <a:pt x="635644" y="113239"/>
                  </a:lnTo>
                  <a:lnTo>
                    <a:pt x="0" y="113239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635644" cy="1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16751" y="2236885"/>
            <a:ext cx="2529916" cy="429954"/>
            <a:chOff x="0" y="0"/>
            <a:chExt cx="666315" cy="11323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6315" cy="113239"/>
            </a:xfrm>
            <a:custGeom>
              <a:avLst/>
              <a:gdLst/>
              <a:ahLst/>
              <a:cxnLst/>
              <a:rect l="l" t="t" r="r" b="b"/>
              <a:pathLst>
                <a:path w="666315" h="113239">
                  <a:moveTo>
                    <a:pt x="0" y="0"/>
                  </a:moveTo>
                  <a:lnTo>
                    <a:pt x="666315" y="0"/>
                  </a:lnTo>
                  <a:lnTo>
                    <a:pt x="666315" y="113239"/>
                  </a:lnTo>
                  <a:lnTo>
                    <a:pt x="0" y="113239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666315" cy="1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40235" y="1852710"/>
            <a:ext cx="3756566" cy="1260983"/>
            <a:chOff x="0" y="0"/>
            <a:chExt cx="3268621" cy="10971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68621" cy="1097193"/>
            </a:xfrm>
            <a:custGeom>
              <a:avLst/>
              <a:gdLst/>
              <a:ahLst/>
              <a:cxnLst/>
              <a:rect l="l" t="t" r="r" b="b"/>
              <a:pathLst>
                <a:path w="3268621" h="1097193">
                  <a:moveTo>
                    <a:pt x="0" y="0"/>
                  </a:moveTo>
                  <a:lnTo>
                    <a:pt x="3065421" y="0"/>
                  </a:lnTo>
                  <a:lnTo>
                    <a:pt x="3268621" y="548596"/>
                  </a:lnTo>
                  <a:lnTo>
                    <a:pt x="3065421" y="1097193"/>
                  </a:lnTo>
                  <a:lnTo>
                    <a:pt x="0" y="1097193"/>
                  </a:lnTo>
                  <a:lnTo>
                    <a:pt x="203200" y="548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77800" y="38100"/>
              <a:ext cx="3014621" cy="10590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34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661490" y="1852710"/>
            <a:ext cx="3658053" cy="1260983"/>
            <a:chOff x="0" y="0"/>
            <a:chExt cx="3182904" cy="109719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82904" cy="1097193"/>
            </a:xfrm>
            <a:custGeom>
              <a:avLst/>
              <a:gdLst/>
              <a:ahLst/>
              <a:cxnLst/>
              <a:rect l="l" t="t" r="r" b="b"/>
              <a:pathLst>
                <a:path w="3182904" h="1097193">
                  <a:moveTo>
                    <a:pt x="0" y="0"/>
                  </a:moveTo>
                  <a:lnTo>
                    <a:pt x="2979704" y="0"/>
                  </a:lnTo>
                  <a:lnTo>
                    <a:pt x="3182904" y="548596"/>
                  </a:lnTo>
                  <a:lnTo>
                    <a:pt x="2979704" y="1097193"/>
                  </a:lnTo>
                  <a:lnTo>
                    <a:pt x="0" y="1097193"/>
                  </a:lnTo>
                  <a:lnTo>
                    <a:pt x="203200" y="548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77800" y="38100"/>
              <a:ext cx="2928904" cy="10590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34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850536" y="2620791"/>
            <a:ext cx="3350127" cy="492902"/>
            <a:chOff x="0" y="0"/>
            <a:chExt cx="882338" cy="1298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82338" cy="129818"/>
            </a:xfrm>
            <a:custGeom>
              <a:avLst/>
              <a:gdLst/>
              <a:ahLst/>
              <a:cxnLst/>
              <a:rect l="l" t="t" r="r" b="b"/>
              <a:pathLst>
                <a:path w="882338" h="129818">
                  <a:moveTo>
                    <a:pt x="0" y="0"/>
                  </a:moveTo>
                  <a:lnTo>
                    <a:pt x="882338" y="0"/>
                  </a:lnTo>
                  <a:lnTo>
                    <a:pt x="882338" y="129818"/>
                  </a:lnTo>
                  <a:lnTo>
                    <a:pt x="0" y="129818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882338" cy="177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850536" y="2282664"/>
            <a:ext cx="3840925" cy="492902"/>
            <a:chOff x="0" y="0"/>
            <a:chExt cx="1011602" cy="12981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11602" cy="129818"/>
            </a:xfrm>
            <a:custGeom>
              <a:avLst/>
              <a:gdLst/>
              <a:ahLst/>
              <a:cxnLst/>
              <a:rect l="l" t="t" r="r" b="b"/>
              <a:pathLst>
                <a:path w="1011602" h="129818">
                  <a:moveTo>
                    <a:pt x="0" y="0"/>
                  </a:moveTo>
                  <a:lnTo>
                    <a:pt x="1011602" y="0"/>
                  </a:lnTo>
                  <a:lnTo>
                    <a:pt x="1011602" y="129818"/>
                  </a:lnTo>
                  <a:lnTo>
                    <a:pt x="0" y="129818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1011602" cy="177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850536" y="1824135"/>
            <a:ext cx="3597584" cy="492902"/>
            <a:chOff x="0" y="0"/>
            <a:chExt cx="947512" cy="12981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47512" cy="129818"/>
            </a:xfrm>
            <a:custGeom>
              <a:avLst/>
              <a:gdLst/>
              <a:ahLst/>
              <a:cxnLst/>
              <a:rect l="l" t="t" r="r" b="b"/>
              <a:pathLst>
                <a:path w="947512" h="129818">
                  <a:moveTo>
                    <a:pt x="0" y="0"/>
                  </a:moveTo>
                  <a:lnTo>
                    <a:pt x="947512" y="0"/>
                  </a:lnTo>
                  <a:lnTo>
                    <a:pt x="947512" y="129818"/>
                  </a:lnTo>
                  <a:lnTo>
                    <a:pt x="0" y="129818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947512" cy="1774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 flipV="1">
            <a:off x="1118207" y="3274089"/>
            <a:ext cx="36445" cy="3540566"/>
          </a:xfrm>
          <a:prstGeom prst="line">
            <a:avLst/>
          </a:prstGeom>
          <a:ln w="9525" cap="flat">
            <a:solidFill>
              <a:srgbClr val="E74F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 flipH="1" flipV="1">
            <a:off x="4744438" y="3274089"/>
            <a:ext cx="0" cy="3540566"/>
          </a:xfrm>
          <a:prstGeom prst="line">
            <a:avLst/>
          </a:prstGeom>
          <a:ln w="9525" cap="flat">
            <a:solidFill>
              <a:srgbClr val="E74F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TextBox 33"/>
          <p:cNvSpPr txBox="1"/>
          <p:nvPr/>
        </p:nvSpPr>
        <p:spPr>
          <a:xfrm>
            <a:off x="5329128" y="2205580"/>
            <a:ext cx="3364925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0"/>
              </a:lnSpc>
            </a:pPr>
            <a:r>
              <a:rPr lang="en-US" sz="3100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obiettivo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2617285" y="1841788"/>
            <a:ext cx="4313164" cy="1260983"/>
            <a:chOff x="0" y="0"/>
            <a:chExt cx="3752923" cy="109719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752922" cy="1097193"/>
            </a:xfrm>
            <a:custGeom>
              <a:avLst/>
              <a:gdLst/>
              <a:ahLst/>
              <a:cxnLst/>
              <a:rect l="l" t="t" r="r" b="b"/>
              <a:pathLst>
                <a:path w="3752922" h="1097193">
                  <a:moveTo>
                    <a:pt x="0" y="0"/>
                  </a:moveTo>
                  <a:lnTo>
                    <a:pt x="3549722" y="0"/>
                  </a:lnTo>
                  <a:lnTo>
                    <a:pt x="3752922" y="548596"/>
                  </a:lnTo>
                  <a:lnTo>
                    <a:pt x="3549722" y="1097193"/>
                  </a:lnTo>
                  <a:lnTo>
                    <a:pt x="0" y="1097193"/>
                  </a:lnTo>
                  <a:lnTo>
                    <a:pt x="203200" y="548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77800" y="38100"/>
              <a:ext cx="3498923" cy="10590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34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667478" y="1841788"/>
            <a:ext cx="3756566" cy="1260983"/>
            <a:chOff x="0" y="0"/>
            <a:chExt cx="3268621" cy="109719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268621" cy="1097193"/>
            </a:xfrm>
            <a:custGeom>
              <a:avLst/>
              <a:gdLst/>
              <a:ahLst/>
              <a:cxnLst/>
              <a:rect l="l" t="t" r="r" b="b"/>
              <a:pathLst>
                <a:path w="3268621" h="1097193">
                  <a:moveTo>
                    <a:pt x="0" y="0"/>
                  </a:moveTo>
                  <a:lnTo>
                    <a:pt x="3065421" y="0"/>
                  </a:lnTo>
                  <a:lnTo>
                    <a:pt x="3268621" y="548596"/>
                  </a:lnTo>
                  <a:lnTo>
                    <a:pt x="3065421" y="1097193"/>
                  </a:lnTo>
                  <a:lnTo>
                    <a:pt x="0" y="1097193"/>
                  </a:lnTo>
                  <a:lnTo>
                    <a:pt x="203200" y="548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77800" y="38100"/>
              <a:ext cx="3014621" cy="10590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34"/>
                </a:lnSpc>
              </a:pPr>
              <a:endParaRPr/>
            </a:p>
          </p:txBody>
        </p:sp>
      </p:grpSp>
      <p:sp>
        <p:nvSpPr>
          <p:cNvPr id="40" name="AutoShape 40"/>
          <p:cNvSpPr/>
          <p:nvPr/>
        </p:nvSpPr>
        <p:spPr>
          <a:xfrm flipV="1">
            <a:off x="8586920" y="3350917"/>
            <a:ext cx="36445" cy="3540566"/>
          </a:xfrm>
          <a:prstGeom prst="line">
            <a:avLst/>
          </a:prstGeom>
          <a:ln w="9525" cap="flat">
            <a:solidFill>
              <a:srgbClr val="E74F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 flipV="1">
            <a:off x="12580840" y="3401642"/>
            <a:ext cx="36445" cy="3540566"/>
          </a:xfrm>
          <a:prstGeom prst="line">
            <a:avLst/>
          </a:prstGeom>
          <a:ln w="9525" cap="flat">
            <a:solidFill>
              <a:srgbClr val="E74F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TextBox 42"/>
          <p:cNvSpPr txBox="1"/>
          <p:nvPr/>
        </p:nvSpPr>
        <p:spPr>
          <a:xfrm>
            <a:off x="1460970" y="2256375"/>
            <a:ext cx="1892183" cy="40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8"/>
              </a:lnSpc>
            </a:pPr>
            <a:r>
              <a:rPr lang="en-US" sz="3100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il progetto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64795" y="3363493"/>
            <a:ext cx="2893880" cy="5076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Nasce nel 2021, realizzato dalla </a:t>
            </a:r>
            <a:r>
              <a:rPr lang="en-US" sz="24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CPD</a:t>
            </a: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Consulta per le persone in Difficoltà in collaborazione con </a:t>
            </a:r>
            <a:r>
              <a:rPr lang="en-US" sz="24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Fondazione CRT</a:t>
            </a: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</a:p>
          <a:p>
            <a:pPr algn="l">
              <a:lnSpc>
                <a:spcPts val="3435"/>
              </a:lnSpc>
            </a:pPr>
            <a:r>
              <a:rPr lang="en-US" sz="2545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tramite un percorso di scrittura partecipata di 270 enti rappresentanti l’associazionismo e la società civile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130435" y="3312817"/>
            <a:ext cx="2946898" cy="376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Creare un modello di inclusione partecipato per </a:t>
            </a:r>
            <a:r>
              <a:rPr lang="en-US" sz="24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migliorare la qualità della vita delle persone con disabilità</a:t>
            </a:r>
          </a:p>
          <a:p>
            <a:pPr algn="l">
              <a:lnSpc>
                <a:spcPts val="3374"/>
              </a:lnSpc>
            </a:pPr>
            <a:endParaRPr lang="en-US" sz="2499" b="1">
              <a:solidFill>
                <a:srgbClr val="000000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l">
              <a:lnSpc>
                <a:spcPts val="3374"/>
              </a:lnSpc>
            </a:pPr>
            <a:endParaRPr lang="en-US" sz="2499" b="1">
              <a:solidFill>
                <a:srgbClr val="000000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3243194" y="2265900"/>
            <a:ext cx="3092592" cy="40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8"/>
              </a:lnSpc>
            </a:pPr>
            <a:r>
              <a:rPr lang="en-US" sz="3100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perchè aderire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003047" y="3102771"/>
            <a:ext cx="4067788" cy="616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4"/>
              </a:lnSpc>
            </a:pPr>
            <a:endParaRPr/>
          </a:p>
          <a:p>
            <a:pPr algn="l">
              <a:lnSpc>
                <a:spcPts val="2924"/>
              </a:lnSpc>
            </a:pP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Entrare in una </a:t>
            </a:r>
            <a:r>
              <a:rPr lang="en-US" sz="24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rete</a:t>
            </a: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di attori impegnati in nuovi modelli di inclusione.</a:t>
            </a:r>
          </a:p>
          <a:p>
            <a:pPr algn="l">
              <a:lnSpc>
                <a:spcPts val="2924"/>
              </a:lnSpc>
            </a:pPr>
            <a:endParaRPr lang="en-US" sz="249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2924"/>
              </a:lnSpc>
            </a:pP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Condividere una </a:t>
            </a:r>
            <a:r>
              <a:rPr lang="en-US" sz="24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visione</a:t>
            </a: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comune, in linea con la Convenzione ONU e l’Agenda 2030.</a:t>
            </a:r>
          </a:p>
          <a:p>
            <a:pPr algn="l">
              <a:lnSpc>
                <a:spcPts val="2924"/>
              </a:lnSpc>
            </a:pPr>
            <a:endParaRPr lang="en-US" sz="249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2924"/>
              </a:lnSpc>
            </a:pP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Accedere a </a:t>
            </a:r>
            <a:r>
              <a:rPr lang="en-US" sz="24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strumenti concreti</a:t>
            </a: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per promuovere inclusione e partecipazione.</a:t>
            </a:r>
          </a:p>
          <a:p>
            <a:pPr algn="l">
              <a:lnSpc>
                <a:spcPts val="2924"/>
              </a:lnSpc>
            </a:pPr>
            <a:endParaRPr lang="en-US" sz="249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2924"/>
              </a:lnSpc>
            </a:pP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Valorizzare e condividere idee, </a:t>
            </a:r>
            <a:r>
              <a:rPr lang="en-US" sz="24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esperienze </a:t>
            </a: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</a:t>
            </a:r>
            <a:r>
              <a:rPr lang="en-US" sz="2499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buone pratiche</a:t>
            </a:r>
          </a:p>
          <a:p>
            <a:pPr algn="l">
              <a:lnSpc>
                <a:spcPts val="2924"/>
              </a:lnSpc>
            </a:pPr>
            <a:endParaRPr lang="en-US" sz="2499" b="1">
              <a:solidFill>
                <a:srgbClr val="000000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238403" y="2271365"/>
            <a:ext cx="2834531" cy="40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8"/>
              </a:lnSpc>
            </a:pPr>
            <a:r>
              <a:rPr lang="en-US" sz="3100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6 goal strategici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038635" y="3151793"/>
            <a:ext cx="3385409" cy="47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7"/>
              </a:lnSpc>
            </a:pPr>
            <a:endParaRPr/>
          </a:p>
          <a:p>
            <a:pPr algn="l">
              <a:lnSpc>
                <a:spcPts val="2449"/>
              </a:lnSpc>
            </a:pPr>
            <a:r>
              <a:rPr lang="en-US" sz="2499" b="1">
                <a:solidFill>
                  <a:srgbClr val="E74F1D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+</a:t>
            </a: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Curare e curarsi</a:t>
            </a:r>
          </a:p>
          <a:p>
            <a:pPr algn="l">
              <a:lnSpc>
                <a:spcPts val="2449"/>
              </a:lnSpc>
            </a:pPr>
            <a:endParaRPr lang="en-US" sz="249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2449"/>
              </a:lnSpc>
            </a:pPr>
            <a:r>
              <a:rPr lang="en-US" sz="2499" b="1">
                <a:solidFill>
                  <a:srgbClr val="E74F1D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+</a:t>
            </a: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Abitare sociale</a:t>
            </a:r>
          </a:p>
          <a:p>
            <a:pPr algn="l">
              <a:lnSpc>
                <a:spcPts val="2449"/>
              </a:lnSpc>
            </a:pPr>
            <a:endParaRPr lang="en-US" sz="249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2449"/>
              </a:lnSpc>
            </a:pPr>
            <a:r>
              <a:rPr lang="en-US" sz="2499" b="1">
                <a:solidFill>
                  <a:srgbClr val="E74F1D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+</a:t>
            </a: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Sostenere le famiglie</a:t>
            </a:r>
          </a:p>
          <a:p>
            <a:pPr algn="l">
              <a:lnSpc>
                <a:spcPts val="2449"/>
              </a:lnSpc>
            </a:pPr>
            <a:endParaRPr lang="en-US" sz="249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2449"/>
              </a:lnSpc>
            </a:pPr>
            <a:r>
              <a:rPr lang="en-US" sz="2499" b="1">
                <a:solidFill>
                  <a:srgbClr val="E74F1D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+</a:t>
            </a: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Vivere il territorio</a:t>
            </a:r>
          </a:p>
          <a:p>
            <a:pPr algn="l">
              <a:lnSpc>
                <a:spcPts val="2449"/>
              </a:lnSpc>
            </a:pPr>
            <a:endParaRPr lang="en-US" sz="249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2449"/>
              </a:lnSpc>
            </a:pPr>
            <a:r>
              <a:rPr lang="en-US" sz="2499" b="1">
                <a:solidFill>
                  <a:srgbClr val="E74F1D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+</a:t>
            </a: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Lavorare per crescere</a:t>
            </a:r>
          </a:p>
          <a:p>
            <a:pPr algn="l">
              <a:lnSpc>
                <a:spcPts val="2449"/>
              </a:lnSpc>
            </a:pP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</a:p>
          <a:p>
            <a:pPr algn="l">
              <a:lnSpc>
                <a:spcPts val="2449"/>
              </a:lnSpc>
            </a:pPr>
            <a:r>
              <a:rPr lang="en-US" sz="2499" b="1">
                <a:solidFill>
                  <a:srgbClr val="E74F1D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+</a:t>
            </a:r>
            <a:r>
              <a:rPr lang="en-US" sz="24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Imparare dentro e fuori                           la scuola</a:t>
            </a:r>
          </a:p>
          <a:p>
            <a:pPr algn="l">
              <a:lnSpc>
                <a:spcPts val="2057"/>
              </a:lnSpc>
            </a:pPr>
            <a:endParaRPr lang="en-US" sz="249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2057"/>
              </a:lnSpc>
            </a:pPr>
            <a:endParaRPr lang="en-US" sz="249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2057"/>
              </a:lnSpc>
            </a:pPr>
            <a:endParaRPr lang="en-US" sz="2499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2471" y="5385581"/>
            <a:ext cx="18632942" cy="1746838"/>
          </a:xfrm>
          <a:custGeom>
            <a:avLst/>
            <a:gdLst/>
            <a:ahLst/>
            <a:cxnLst/>
            <a:rect l="l" t="t" r="r" b="b"/>
            <a:pathLst>
              <a:path w="18632942" h="1746838">
                <a:moveTo>
                  <a:pt x="0" y="0"/>
                </a:moveTo>
                <a:lnTo>
                  <a:pt x="18632942" y="0"/>
                </a:lnTo>
                <a:lnTo>
                  <a:pt x="18632942" y="1746839"/>
                </a:lnTo>
                <a:lnTo>
                  <a:pt x="0" y="17468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92" t="-596" b="-59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235366" y="9818798"/>
            <a:ext cx="3023934" cy="16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34"/>
              </a:lnSpc>
            </a:pPr>
            <a:r>
              <a:rPr lang="en-US" sz="1356" b="1">
                <a:solidFill>
                  <a:srgbClr val="F0F1E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Agenda della Disabilità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9705606"/>
            <a:ext cx="16230600" cy="307153"/>
            <a:chOff x="0" y="0"/>
            <a:chExt cx="21640800" cy="409537"/>
          </a:xfrm>
        </p:grpSpPr>
        <p:sp>
          <p:nvSpPr>
            <p:cNvPr id="5" name="AutoShape 5"/>
            <p:cNvSpPr/>
            <p:nvPr/>
          </p:nvSpPr>
          <p:spPr>
            <a:xfrm>
              <a:off x="0" y="6350"/>
              <a:ext cx="216408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17608889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Agenda della Disabilità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3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34" y="438436"/>
            <a:ext cx="18288001" cy="3326860"/>
            <a:chOff x="0" y="0"/>
            <a:chExt cx="5287120" cy="876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87120" cy="876210"/>
            </a:xfrm>
            <a:custGeom>
              <a:avLst/>
              <a:gdLst/>
              <a:ahLst/>
              <a:cxnLst/>
              <a:rect l="l" t="t" r="r" b="b"/>
              <a:pathLst>
                <a:path w="5287120" h="876210">
                  <a:moveTo>
                    <a:pt x="0" y="0"/>
                  </a:moveTo>
                  <a:lnTo>
                    <a:pt x="5287120" y="0"/>
                  </a:lnTo>
                  <a:lnTo>
                    <a:pt x="5287120" y="876210"/>
                  </a:lnTo>
                  <a:lnTo>
                    <a:pt x="0" y="876210"/>
                  </a:lnTo>
                  <a:close/>
                </a:path>
              </a:pathLst>
            </a:custGeom>
            <a:solidFill>
              <a:srgbClr val="E74F1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5287120" cy="923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640551" y="507052"/>
            <a:ext cx="3189629" cy="3189629"/>
          </a:xfrm>
          <a:custGeom>
            <a:avLst/>
            <a:gdLst/>
            <a:ahLst/>
            <a:cxnLst/>
            <a:rect l="l" t="t" r="r" b="b"/>
            <a:pathLst>
              <a:path w="3189629" h="3189629">
                <a:moveTo>
                  <a:pt x="0" y="0"/>
                </a:moveTo>
                <a:lnTo>
                  <a:pt x="3189629" y="0"/>
                </a:lnTo>
                <a:lnTo>
                  <a:pt x="3189629" y="3189629"/>
                </a:lnTo>
                <a:lnTo>
                  <a:pt x="0" y="31896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2" name="TextBox 12"/>
          <p:cNvSpPr txBox="1"/>
          <p:nvPr/>
        </p:nvSpPr>
        <p:spPr>
          <a:xfrm>
            <a:off x="599565" y="1368722"/>
            <a:ext cx="11297671" cy="1795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957"/>
              </a:lnSpc>
            </a:pPr>
            <a:r>
              <a:rPr lang="en-US" sz="7099" b="1" spc="-63" dirty="0" err="1">
                <a:solidFill>
                  <a:srgbClr val="F0F1EC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Realtà</a:t>
            </a:r>
            <a:r>
              <a:rPr lang="en-US" sz="7099" b="1" spc="-63" dirty="0">
                <a:solidFill>
                  <a:srgbClr val="F0F1EC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 </a:t>
            </a:r>
            <a:r>
              <a:rPr lang="en-US" sz="7099" b="1" spc="-63" dirty="0" err="1">
                <a:solidFill>
                  <a:srgbClr val="F0F1EC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che</a:t>
            </a:r>
            <a:r>
              <a:rPr lang="en-US" sz="7099" b="1" spc="-63" dirty="0">
                <a:solidFill>
                  <a:srgbClr val="F0F1EC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 </a:t>
            </a:r>
            <a:r>
              <a:rPr lang="en-US" sz="7099" b="1" spc="-63" dirty="0" err="1">
                <a:solidFill>
                  <a:srgbClr val="F0F1EC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si</a:t>
            </a:r>
            <a:r>
              <a:rPr lang="en-US" sz="7099" b="1" spc="-63" dirty="0">
                <a:solidFill>
                  <a:srgbClr val="F0F1EC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 </a:t>
            </a:r>
            <a:r>
              <a:rPr lang="en-US" sz="7099" b="1" spc="-63" dirty="0" err="1">
                <a:solidFill>
                  <a:srgbClr val="F0F1EC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impegnano</a:t>
            </a:r>
            <a:r>
              <a:rPr lang="en-US" sz="7099" b="1" spc="-63" dirty="0">
                <a:solidFill>
                  <a:srgbClr val="F0F1EC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 </a:t>
            </a:r>
            <a:r>
              <a:rPr lang="en-US" sz="7099" b="1" spc="-70" dirty="0" err="1">
                <a:solidFill>
                  <a:srgbClr val="F0F1EC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nel</a:t>
            </a:r>
            <a:r>
              <a:rPr lang="en-US" sz="7099" b="1" spc="-70" dirty="0">
                <a:solidFill>
                  <a:srgbClr val="F0F1EC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 </a:t>
            </a:r>
            <a:r>
              <a:rPr lang="en-US" sz="7099" b="1" spc="-70" dirty="0" err="1">
                <a:solidFill>
                  <a:srgbClr val="F0F1EC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progetto</a:t>
            </a:r>
            <a:endParaRPr lang="en-US" sz="7099" b="1" spc="-70" dirty="0">
              <a:solidFill>
                <a:srgbClr val="F0F1EC"/>
              </a:solidFill>
              <a:latin typeface="Montaser Arabic Bold"/>
              <a:ea typeface="Montaser Arabic Bold"/>
              <a:cs typeface="Montaser Arabic Bold"/>
              <a:sym typeface="Montaser Arabic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21948" y="5176774"/>
            <a:ext cx="3592893" cy="1872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37"/>
              </a:lnSpc>
            </a:pPr>
            <a:r>
              <a:rPr lang="en-US" sz="11566" b="1" spc="574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510+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55215" y="5176774"/>
            <a:ext cx="2572040" cy="1872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37"/>
              </a:lnSpc>
            </a:pPr>
            <a:r>
              <a:rPr lang="en-US" sz="11566" b="1" spc="574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98+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84700" y="5176774"/>
            <a:ext cx="3844180" cy="1872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37"/>
              </a:lnSpc>
            </a:pPr>
            <a:r>
              <a:rPr lang="en-US" sz="11566" b="1" spc="574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412+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72895" y="7321287"/>
            <a:ext cx="3686694" cy="647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Adesioni Totali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95034" y="7321287"/>
            <a:ext cx="3686694" cy="647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Adesioni Profit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117174" y="7321287"/>
            <a:ext cx="4236384" cy="647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Adesioni Non Profit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0441" y="1028700"/>
            <a:ext cx="2736086" cy="1439789"/>
          </a:xfrm>
          <a:custGeom>
            <a:avLst/>
            <a:gdLst/>
            <a:ahLst/>
            <a:cxnLst/>
            <a:rect l="l" t="t" r="r" b="b"/>
            <a:pathLst>
              <a:path w="2736086" h="1439789">
                <a:moveTo>
                  <a:pt x="0" y="0"/>
                </a:moveTo>
                <a:lnTo>
                  <a:pt x="2736086" y="0"/>
                </a:lnTo>
                <a:lnTo>
                  <a:pt x="2736086" y="1439789"/>
                </a:lnTo>
                <a:lnTo>
                  <a:pt x="0" y="143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858734" y="757595"/>
            <a:ext cx="14297683" cy="9529405"/>
          </a:xfrm>
          <a:custGeom>
            <a:avLst/>
            <a:gdLst/>
            <a:ahLst/>
            <a:cxnLst/>
            <a:rect l="l" t="t" r="r" b="b"/>
            <a:pathLst>
              <a:path w="14297683" h="9529405">
                <a:moveTo>
                  <a:pt x="0" y="0"/>
                </a:moveTo>
                <a:lnTo>
                  <a:pt x="14297683" y="0"/>
                </a:lnTo>
                <a:lnTo>
                  <a:pt x="14297683" y="9529405"/>
                </a:lnTo>
                <a:lnTo>
                  <a:pt x="0" y="95294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8" r="-7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836808" y="652898"/>
            <a:ext cx="1126681" cy="1095697"/>
          </a:xfrm>
          <a:custGeom>
            <a:avLst/>
            <a:gdLst/>
            <a:ahLst/>
            <a:cxnLst/>
            <a:rect l="l" t="t" r="r" b="b"/>
            <a:pathLst>
              <a:path w="1126681" h="1095697">
                <a:moveTo>
                  <a:pt x="0" y="0"/>
                </a:moveTo>
                <a:lnTo>
                  <a:pt x="1126680" y="0"/>
                </a:lnTo>
                <a:lnTo>
                  <a:pt x="1126680" y="1095697"/>
                </a:lnTo>
                <a:lnTo>
                  <a:pt x="0" y="10956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55611" y="837438"/>
            <a:ext cx="2703689" cy="726616"/>
          </a:xfrm>
          <a:custGeom>
            <a:avLst/>
            <a:gdLst/>
            <a:ahLst/>
            <a:cxnLst/>
            <a:rect l="l" t="t" r="r" b="b"/>
            <a:pathLst>
              <a:path w="2703689" h="726616">
                <a:moveTo>
                  <a:pt x="0" y="0"/>
                </a:moveTo>
                <a:lnTo>
                  <a:pt x="2703689" y="0"/>
                </a:lnTo>
                <a:lnTo>
                  <a:pt x="2703689" y="726617"/>
                </a:lnTo>
                <a:lnTo>
                  <a:pt x="0" y="7266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50441" y="4058963"/>
            <a:ext cx="11094244" cy="5199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48"/>
              </a:lnSpc>
            </a:pPr>
            <a:r>
              <a:rPr lang="en-US" sz="13448" b="1">
                <a:solidFill>
                  <a:srgbClr val="E74F1D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D</a:t>
            </a:r>
            <a:r>
              <a:rPr lang="en-US" sz="13448" b="1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isability </a:t>
            </a:r>
            <a:r>
              <a:rPr lang="en-US" sz="13448" b="1">
                <a:solidFill>
                  <a:srgbClr val="E74F1D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I</a:t>
            </a:r>
            <a:r>
              <a:rPr lang="en-US" sz="13448" b="1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nclusion </a:t>
            </a:r>
            <a:r>
              <a:rPr lang="en-US" sz="13448" b="1">
                <a:solidFill>
                  <a:srgbClr val="E74F1D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R</a:t>
            </a:r>
            <a:r>
              <a:rPr lang="en-US" sz="13448" b="1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oadmap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5432" y="0"/>
            <a:ext cx="8812316" cy="10495065"/>
            <a:chOff x="0" y="0"/>
            <a:chExt cx="2320939" cy="27641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0939" cy="2764132"/>
            </a:xfrm>
            <a:custGeom>
              <a:avLst/>
              <a:gdLst/>
              <a:ahLst/>
              <a:cxnLst/>
              <a:rect l="l" t="t" r="r" b="b"/>
              <a:pathLst>
                <a:path w="2320939" h="2764132">
                  <a:moveTo>
                    <a:pt x="0" y="0"/>
                  </a:moveTo>
                  <a:lnTo>
                    <a:pt x="2320939" y="0"/>
                  </a:lnTo>
                  <a:lnTo>
                    <a:pt x="2320939" y="2764132"/>
                  </a:lnTo>
                  <a:lnTo>
                    <a:pt x="0" y="2764132"/>
                  </a:lnTo>
                  <a:close/>
                </a:path>
              </a:pathLst>
            </a:custGeom>
            <a:solidFill>
              <a:srgbClr val="E74F1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320939" cy="2811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705606"/>
            <a:ext cx="16230600" cy="307153"/>
            <a:chOff x="0" y="0"/>
            <a:chExt cx="21640800" cy="409537"/>
          </a:xfrm>
        </p:grpSpPr>
        <p:sp>
          <p:nvSpPr>
            <p:cNvPr id="6" name="AutoShape 6"/>
            <p:cNvSpPr/>
            <p:nvPr/>
          </p:nvSpPr>
          <p:spPr>
            <a:xfrm>
              <a:off x="0" y="6350"/>
              <a:ext cx="216408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7608889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Agenda della Disabilità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DIR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692057" y="1324551"/>
            <a:ext cx="4454500" cy="674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sz="1956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Attraverso strumenti di analisi e confronto, </a:t>
            </a:r>
          </a:p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sz="1956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il percorso aiuta le organizzazioni a:</a:t>
            </a:r>
          </a:p>
        </p:txBody>
      </p:sp>
      <p:sp>
        <p:nvSpPr>
          <p:cNvPr id="10" name="Freeform 10"/>
          <p:cNvSpPr/>
          <p:nvPr/>
        </p:nvSpPr>
        <p:spPr>
          <a:xfrm rot="5400000">
            <a:off x="-138065" y="8929583"/>
            <a:ext cx="21660246" cy="2030648"/>
          </a:xfrm>
          <a:custGeom>
            <a:avLst/>
            <a:gdLst/>
            <a:ahLst/>
            <a:cxnLst/>
            <a:rect l="l" t="t" r="r" b="b"/>
            <a:pathLst>
              <a:path w="21660246" h="2030648">
                <a:moveTo>
                  <a:pt x="0" y="0"/>
                </a:moveTo>
                <a:lnTo>
                  <a:pt x="21660245" y="0"/>
                </a:lnTo>
                <a:lnTo>
                  <a:pt x="21660245" y="2030648"/>
                </a:lnTo>
                <a:lnTo>
                  <a:pt x="0" y="20306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9227334" y="2496187"/>
            <a:ext cx="1204535" cy="120453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F3A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3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631364" y="2346950"/>
            <a:ext cx="6627936" cy="6663981"/>
            <a:chOff x="0" y="0"/>
            <a:chExt cx="8837248" cy="888530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42875"/>
              <a:ext cx="7605738" cy="1643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410"/>
                </a:lnSpc>
              </a:pPr>
              <a:r>
                <a:rPr lang="en-US" sz="7435" b="1">
                  <a:solidFill>
                    <a:srgbClr val="FFFFFF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RIFLETTERE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3500" y="1365087"/>
              <a:ext cx="4683995" cy="484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1"/>
                </a:lnSpc>
              </a:pPr>
              <a:r>
                <a:rPr lang="en-US" sz="220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SULLE PRATICHE ESISTENTI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3500" y="2196100"/>
              <a:ext cx="8773748" cy="1643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410"/>
                </a:lnSpc>
              </a:pPr>
              <a:r>
                <a:rPr lang="en-US" sz="7435" b="1">
                  <a:solidFill>
                    <a:srgbClr val="FFFFFF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VALORIZZARE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3500" y="3706966"/>
              <a:ext cx="4683995" cy="484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1"/>
                </a:lnSpc>
              </a:pPr>
              <a:r>
                <a:rPr lang="en-US" sz="220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CIÒ CHE È GIÀ ATTIVO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3500" y="4550068"/>
              <a:ext cx="8773748" cy="1643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410"/>
                </a:lnSpc>
              </a:pPr>
              <a:r>
                <a:rPr lang="en-US" sz="7435" b="1">
                  <a:solidFill>
                    <a:srgbClr val="FFFFFF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INDIVIDUARE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3500" y="6053973"/>
              <a:ext cx="8056417" cy="484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1"/>
                </a:lnSpc>
              </a:pPr>
              <a:r>
                <a:rPr lang="en-US" sz="220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NUOVE TRAIETTORIE DI SVILUPPO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3500" y="6890726"/>
              <a:ext cx="8773748" cy="1643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410"/>
                </a:lnSpc>
              </a:pPr>
              <a:r>
                <a:rPr lang="en-US" sz="7435" b="1">
                  <a:solidFill>
                    <a:srgbClr val="FFFFFF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ORIENTARE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3500" y="8400981"/>
              <a:ext cx="8056417" cy="484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1"/>
                </a:lnSpc>
              </a:pPr>
              <a:r>
                <a:rPr lang="en-US" sz="2201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AZIONI CONCRETE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227334" y="4290832"/>
            <a:ext cx="1204535" cy="120453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F3A"/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34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227334" y="6071445"/>
            <a:ext cx="1204535" cy="1204535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F3A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34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227334" y="7806396"/>
            <a:ext cx="1204535" cy="1204535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F3A"/>
            </a:solidFill>
            <a:ln cap="sq">
              <a:noFill/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34"/>
                </a:lnSpc>
              </a:pPr>
              <a:endParaRPr/>
            </a:p>
          </p:txBody>
        </p:sp>
      </p:grpSp>
      <p:sp>
        <p:nvSpPr>
          <p:cNvPr id="32" name="AutoShape 32"/>
          <p:cNvSpPr/>
          <p:nvPr/>
        </p:nvSpPr>
        <p:spPr>
          <a:xfrm>
            <a:off x="10692057" y="3996414"/>
            <a:ext cx="5677937" cy="0"/>
          </a:xfrm>
          <a:prstGeom prst="line">
            <a:avLst/>
          </a:prstGeom>
          <a:ln w="19050" cap="flat">
            <a:solidFill>
              <a:srgbClr val="FFDF3A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>
            <a:off x="10692057" y="5789785"/>
            <a:ext cx="5677937" cy="0"/>
          </a:xfrm>
          <a:prstGeom prst="line">
            <a:avLst/>
          </a:prstGeom>
          <a:ln w="19050" cap="flat">
            <a:solidFill>
              <a:srgbClr val="FFDF3A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>
            <a:off x="10692057" y="7580125"/>
            <a:ext cx="5677937" cy="0"/>
          </a:xfrm>
          <a:prstGeom prst="line">
            <a:avLst/>
          </a:prstGeom>
          <a:ln w="19050" cap="flat">
            <a:solidFill>
              <a:srgbClr val="FFDF3A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5" name="Freeform 35"/>
          <p:cNvSpPr/>
          <p:nvPr/>
        </p:nvSpPr>
        <p:spPr>
          <a:xfrm>
            <a:off x="9529027" y="2751471"/>
            <a:ext cx="601150" cy="693968"/>
          </a:xfrm>
          <a:custGeom>
            <a:avLst/>
            <a:gdLst/>
            <a:ahLst/>
            <a:cxnLst/>
            <a:rect l="l" t="t" r="r" b="b"/>
            <a:pathLst>
              <a:path w="601150" h="693968">
                <a:moveTo>
                  <a:pt x="0" y="0"/>
                </a:moveTo>
                <a:lnTo>
                  <a:pt x="601149" y="0"/>
                </a:lnTo>
                <a:lnTo>
                  <a:pt x="601149" y="693968"/>
                </a:lnTo>
                <a:lnTo>
                  <a:pt x="0" y="6939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9524528" y="6368639"/>
            <a:ext cx="610147" cy="610147"/>
          </a:xfrm>
          <a:custGeom>
            <a:avLst/>
            <a:gdLst/>
            <a:ahLst/>
            <a:cxnLst/>
            <a:rect l="l" t="t" r="r" b="b"/>
            <a:pathLst>
              <a:path w="610147" h="610147">
                <a:moveTo>
                  <a:pt x="0" y="0"/>
                </a:moveTo>
                <a:lnTo>
                  <a:pt x="610147" y="0"/>
                </a:lnTo>
                <a:lnTo>
                  <a:pt x="610147" y="610147"/>
                </a:lnTo>
                <a:lnTo>
                  <a:pt x="0" y="6101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9483566" y="8062628"/>
            <a:ext cx="692071" cy="692071"/>
          </a:xfrm>
          <a:custGeom>
            <a:avLst/>
            <a:gdLst/>
            <a:ahLst/>
            <a:cxnLst/>
            <a:rect l="l" t="t" r="r" b="b"/>
            <a:pathLst>
              <a:path w="692071" h="692071">
                <a:moveTo>
                  <a:pt x="0" y="0"/>
                </a:moveTo>
                <a:lnTo>
                  <a:pt x="692071" y="0"/>
                </a:lnTo>
                <a:lnTo>
                  <a:pt x="692071" y="692071"/>
                </a:lnTo>
                <a:lnTo>
                  <a:pt x="0" y="6920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9517551" y="4536285"/>
            <a:ext cx="624100" cy="713628"/>
          </a:xfrm>
          <a:custGeom>
            <a:avLst/>
            <a:gdLst/>
            <a:ahLst/>
            <a:cxnLst/>
            <a:rect l="l" t="t" r="r" b="b"/>
            <a:pathLst>
              <a:path w="624100" h="713628">
                <a:moveTo>
                  <a:pt x="0" y="0"/>
                </a:moveTo>
                <a:lnTo>
                  <a:pt x="624100" y="0"/>
                </a:lnTo>
                <a:lnTo>
                  <a:pt x="624100" y="713628"/>
                </a:lnTo>
                <a:lnTo>
                  <a:pt x="0" y="7136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023863" y="2849608"/>
            <a:ext cx="7318346" cy="5205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4"/>
              </a:lnSpc>
            </a:pPr>
            <a:r>
              <a:rPr lang="en-US" sz="256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Il </a:t>
            </a:r>
            <a:r>
              <a:rPr lang="en-US" sz="2561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Disability Inclusion Roadmap</a:t>
            </a:r>
            <a:r>
              <a:rPr lang="en-US" sz="256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</a:t>
            </a:r>
            <a:r>
              <a:rPr lang="en-US" sz="2561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DIR</a:t>
            </a:r>
            <a:r>
              <a:rPr lang="en-US" sz="256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è un </a:t>
            </a:r>
            <a:r>
              <a:rPr lang="en-US" sz="2561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percorso strutturato</a:t>
            </a:r>
            <a:r>
              <a:rPr lang="en-US" sz="256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 </a:t>
            </a:r>
            <a:r>
              <a:rPr lang="en-US" sz="2561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trasformativo</a:t>
            </a:r>
            <a:r>
              <a:rPr lang="en-US" sz="256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che accompagna imprese e organizzazioni aderenti all’Agenda della Disabilità in un </a:t>
            </a:r>
            <a:r>
              <a:rPr lang="en-US" sz="2561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processo di crescita culturale </a:t>
            </a:r>
          </a:p>
          <a:p>
            <a:pPr algn="l">
              <a:lnSpc>
                <a:spcPts val="3894"/>
              </a:lnSpc>
            </a:pPr>
            <a:r>
              <a:rPr lang="en-US" sz="2561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 organizzativa</a:t>
            </a:r>
            <a:r>
              <a:rPr lang="en-US" sz="256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con l’obiettivo di </a:t>
            </a:r>
            <a:r>
              <a:rPr lang="en-US" sz="2561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migliorare </a:t>
            </a:r>
          </a:p>
          <a:p>
            <a:pPr algn="l">
              <a:lnSpc>
                <a:spcPts val="3894"/>
              </a:lnSpc>
            </a:pPr>
            <a:r>
              <a:rPr lang="en-US" sz="2561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il proprio livello di inclusione.</a:t>
            </a:r>
          </a:p>
          <a:p>
            <a:pPr algn="l">
              <a:lnSpc>
                <a:spcPts val="1665"/>
              </a:lnSpc>
            </a:pPr>
            <a:endParaRPr lang="en-US" sz="2561" b="1">
              <a:solidFill>
                <a:srgbClr val="000000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l">
              <a:lnSpc>
                <a:spcPts val="3894"/>
              </a:lnSpc>
            </a:pPr>
            <a:r>
              <a:rPr lang="en-US" sz="256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Una vera e propria roadmap, pensata per </a:t>
            </a:r>
            <a:r>
              <a:rPr lang="en-US" sz="2561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integrare</a:t>
            </a:r>
            <a:r>
              <a:rPr lang="en-US" sz="256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algn="l">
              <a:lnSpc>
                <a:spcPts val="3894"/>
              </a:lnSpc>
            </a:pPr>
            <a:r>
              <a:rPr lang="en-US" sz="256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modo consapevole e sostenibile </a:t>
            </a:r>
            <a:r>
              <a:rPr lang="en-US" sz="2561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 principi dell’inclusione nei processi aziendali</a:t>
            </a:r>
            <a:r>
              <a:rPr lang="en-US" sz="256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algn="l">
              <a:lnSpc>
                <a:spcPts val="6379"/>
              </a:lnSpc>
            </a:pPr>
            <a:endParaRPr lang="en-US" sz="2561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023863" y="1028700"/>
            <a:ext cx="6468166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26"/>
              </a:lnSpc>
            </a:pPr>
            <a:r>
              <a:rPr lang="en-US" sz="7355" b="1" spc="-73">
                <a:solidFill>
                  <a:srgbClr val="E74F1D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Cos’è il DIR?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711488"/>
            <a:ext cx="16230600" cy="0"/>
          </a:xfrm>
          <a:prstGeom prst="line">
            <a:avLst/>
          </a:prstGeom>
          <a:ln w="9525" cap="flat">
            <a:solidFill>
              <a:srgbClr val="F0F1E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0" y="234869"/>
            <a:ext cx="18288000" cy="1714500"/>
          </a:xfrm>
          <a:custGeom>
            <a:avLst/>
            <a:gdLst/>
            <a:ahLst/>
            <a:cxnLst/>
            <a:rect l="l" t="t" r="r" b="b"/>
            <a:pathLst>
              <a:path w="18288000" h="1714500">
                <a:moveTo>
                  <a:pt x="0" y="0"/>
                </a:moveTo>
                <a:lnTo>
                  <a:pt x="18288000" y="0"/>
                </a:lnTo>
                <a:lnTo>
                  <a:pt x="18288000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92" t="-596" b="-596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440614" y="654685"/>
            <a:ext cx="8422095" cy="84220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74F1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34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140696" y="6951836"/>
            <a:ext cx="2306464" cy="23064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3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43425" y="3758278"/>
            <a:ext cx="4967997" cy="832485"/>
            <a:chOff x="0" y="0"/>
            <a:chExt cx="1308444" cy="2192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8444" cy="219255"/>
            </a:xfrm>
            <a:custGeom>
              <a:avLst/>
              <a:gdLst/>
              <a:ahLst/>
              <a:cxnLst/>
              <a:rect l="l" t="t" r="r" b="b"/>
              <a:pathLst>
                <a:path w="1308444" h="219255">
                  <a:moveTo>
                    <a:pt x="0" y="0"/>
                  </a:moveTo>
                  <a:lnTo>
                    <a:pt x="1308444" y="0"/>
                  </a:lnTo>
                  <a:lnTo>
                    <a:pt x="1308444" y="219255"/>
                  </a:lnTo>
                  <a:lnTo>
                    <a:pt x="0" y="219255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308444" cy="266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43425" y="2925793"/>
            <a:ext cx="4700068" cy="832485"/>
            <a:chOff x="0" y="0"/>
            <a:chExt cx="1237878" cy="21925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37878" cy="219255"/>
            </a:xfrm>
            <a:custGeom>
              <a:avLst/>
              <a:gdLst/>
              <a:ahLst/>
              <a:cxnLst/>
              <a:rect l="l" t="t" r="r" b="b"/>
              <a:pathLst>
                <a:path w="1237878" h="219255">
                  <a:moveTo>
                    <a:pt x="0" y="0"/>
                  </a:moveTo>
                  <a:lnTo>
                    <a:pt x="1237878" y="0"/>
                  </a:lnTo>
                  <a:lnTo>
                    <a:pt x="1237878" y="219255"/>
                  </a:lnTo>
                  <a:lnTo>
                    <a:pt x="0" y="219255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237878" cy="266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43425" y="1478046"/>
            <a:ext cx="4700068" cy="942644"/>
            <a:chOff x="0" y="0"/>
            <a:chExt cx="1237878" cy="2482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37878" cy="248269"/>
            </a:xfrm>
            <a:custGeom>
              <a:avLst/>
              <a:gdLst/>
              <a:ahLst/>
              <a:cxnLst/>
              <a:rect l="l" t="t" r="r" b="b"/>
              <a:pathLst>
                <a:path w="1237878" h="248269">
                  <a:moveTo>
                    <a:pt x="0" y="0"/>
                  </a:moveTo>
                  <a:lnTo>
                    <a:pt x="1237878" y="0"/>
                  </a:lnTo>
                  <a:lnTo>
                    <a:pt x="1237878" y="248269"/>
                  </a:lnTo>
                  <a:lnTo>
                    <a:pt x="0" y="248269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237878" cy="295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4235366" y="9818798"/>
            <a:ext cx="3023934" cy="16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34"/>
              </a:lnSpc>
            </a:pPr>
            <a:r>
              <a:rPr lang="en-US" sz="1356" b="1">
                <a:solidFill>
                  <a:srgbClr val="F0F1E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Agenda della Disabilità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34023" y="9818798"/>
            <a:ext cx="3023934" cy="16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34"/>
              </a:lnSpc>
            </a:pPr>
            <a:r>
              <a:rPr lang="en-US" sz="1356" b="1">
                <a:solidFill>
                  <a:srgbClr val="F0F1E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DIR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28700" y="9705606"/>
            <a:ext cx="16230600" cy="307153"/>
            <a:chOff x="0" y="0"/>
            <a:chExt cx="21640800" cy="409537"/>
          </a:xfrm>
        </p:grpSpPr>
        <p:sp>
          <p:nvSpPr>
            <p:cNvPr id="22" name="AutoShape 22"/>
            <p:cNvSpPr/>
            <p:nvPr/>
          </p:nvSpPr>
          <p:spPr>
            <a:xfrm>
              <a:off x="0" y="6350"/>
              <a:ext cx="216408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7608889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Agenda della Disabilità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DIR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4568901" y="7380041"/>
            <a:ext cx="1450054" cy="1450054"/>
          </a:xfrm>
          <a:custGeom>
            <a:avLst/>
            <a:gdLst/>
            <a:ahLst/>
            <a:cxnLst/>
            <a:rect l="l" t="t" r="r" b="b"/>
            <a:pathLst>
              <a:path w="1450054" h="1450054">
                <a:moveTo>
                  <a:pt x="0" y="0"/>
                </a:moveTo>
                <a:lnTo>
                  <a:pt x="1450054" y="0"/>
                </a:lnTo>
                <a:lnTo>
                  <a:pt x="1450054" y="1450054"/>
                </a:lnTo>
                <a:lnTo>
                  <a:pt x="0" y="1450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791157" y="3116018"/>
            <a:ext cx="5475791" cy="3228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29"/>
              </a:lnSpc>
            </a:pPr>
            <a:r>
              <a:rPr lang="en-US" sz="8499" b="1" spc="-84">
                <a:solidFill>
                  <a:srgbClr val="FFDF3A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D</a:t>
            </a:r>
            <a:r>
              <a:rPr lang="en-US" sz="8499" b="1" spc="-84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isability</a:t>
            </a:r>
            <a:r>
              <a:rPr lang="en-US" sz="8499" b="1" spc="-84">
                <a:solidFill>
                  <a:srgbClr val="3D3D37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 </a:t>
            </a:r>
            <a:r>
              <a:rPr lang="en-US" sz="8499" b="1" spc="-84">
                <a:solidFill>
                  <a:srgbClr val="FFDF3A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I</a:t>
            </a:r>
            <a:r>
              <a:rPr lang="en-US" sz="8499" b="1" spc="-84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nclusion</a:t>
            </a:r>
            <a:r>
              <a:rPr lang="en-US" sz="8499" b="1" spc="-84">
                <a:solidFill>
                  <a:srgbClr val="3D3D37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 </a:t>
            </a:r>
            <a:r>
              <a:rPr lang="en-US" sz="8499" b="1" spc="-84">
                <a:solidFill>
                  <a:srgbClr val="FFDF3A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R</a:t>
            </a:r>
            <a:r>
              <a:rPr lang="en-US" sz="8499" b="1" spc="-84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oadmap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609846" y="5273944"/>
            <a:ext cx="4718420" cy="53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3398" b="1" spc="168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Cultura aziendale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609846" y="6029544"/>
            <a:ext cx="5209579" cy="53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3398" b="1" spc="168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Modelli di Business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609846" y="6742085"/>
            <a:ext cx="4817404" cy="53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3398" b="1" spc="168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Welfare aziendale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609846" y="7506612"/>
            <a:ext cx="4201576" cy="53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3398" b="1" spc="168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Comunicazione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609846" y="8271139"/>
            <a:ext cx="5651037" cy="53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3398" b="1" spc="168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Inclusione lavorativa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975247" y="3049618"/>
            <a:ext cx="6117286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6000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5 dimensioni organizzative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975247" y="1420896"/>
            <a:ext cx="5844178" cy="971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00"/>
              </a:lnSpc>
            </a:pPr>
            <a:r>
              <a:rPr lang="en-US" sz="6000" b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60 indicatori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098591" y="5028251"/>
            <a:ext cx="511255" cy="7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4998" b="1" spc="248">
                <a:solidFill>
                  <a:srgbClr val="E74F1D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1.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975247" y="5773659"/>
            <a:ext cx="634599" cy="7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4998" b="1" spc="248">
                <a:solidFill>
                  <a:srgbClr val="E74F1D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2.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975247" y="6519067"/>
            <a:ext cx="634599" cy="7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4998" b="1" spc="248">
                <a:solidFill>
                  <a:srgbClr val="E74F1D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3.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975247" y="7264475"/>
            <a:ext cx="634599" cy="7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4998" b="1" spc="248">
                <a:solidFill>
                  <a:srgbClr val="E74F1D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4.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975247" y="8093286"/>
            <a:ext cx="634599" cy="7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4998" b="1" spc="248">
                <a:solidFill>
                  <a:srgbClr val="E74F1D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5.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194324"/>
            <a:chOff x="0" y="0"/>
            <a:chExt cx="4816593" cy="8413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41303"/>
            </a:xfrm>
            <a:custGeom>
              <a:avLst/>
              <a:gdLst/>
              <a:ahLst/>
              <a:cxnLst/>
              <a:rect l="l" t="t" r="r" b="b"/>
              <a:pathLst>
                <a:path w="4816592" h="841303">
                  <a:moveTo>
                    <a:pt x="0" y="0"/>
                  </a:moveTo>
                  <a:lnTo>
                    <a:pt x="4816592" y="0"/>
                  </a:lnTo>
                  <a:lnTo>
                    <a:pt x="4816592" y="841303"/>
                  </a:lnTo>
                  <a:lnTo>
                    <a:pt x="0" y="841303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888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171450"/>
            <a:ext cx="18288000" cy="1714500"/>
          </a:xfrm>
          <a:custGeom>
            <a:avLst/>
            <a:gdLst/>
            <a:ahLst/>
            <a:cxnLst/>
            <a:rect l="l" t="t" r="r" b="b"/>
            <a:pathLst>
              <a:path w="18288000" h="1714500">
                <a:moveTo>
                  <a:pt x="0" y="0"/>
                </a:moveTo>
                <a:lnTo>
                  <a:pt x="18288000" y="0"/>
                </a:lnTo>
                <a:lnTo>
                  <a:pt x="18288000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-1192" t="-596" b="-59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9705606"/>
            <a:ext cx="16230600" cy="307153"/>
            <a:chOff x="0" y="0"/>
            <a:chExt cx="21640800" cy="409537"/>
          </a:xfrm>
        </p:grpSpPr>
        <p:sp>
          <p:nvSpPr>
            <p:cNvPr id="7" name="AutoShape 7"/>
            <p:cNvSpPr/>
            <p:nvPr/>
          </p:nvSpPr>
          <p:spPr>
            <a:xfrm>
              <a:off x="0" y="6350"/>
              <a:ext cx="216408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7608889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Agenda della Disabilità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DIR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3863" y="3569321"/>
            <a:ext cx="8767992" cy="2666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9"/>
              </a:lnSpc>
            </a:pP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Esplora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presenza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di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politiche</a:t>
            </a:r>
            <a:r>
              <a:rPr lang="en-US" sz="3388" b="1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inclusive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attività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di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formazione</a:t>
            </a:r>
            <a:r>
              <a:rPr lang="en-US" sz="3388" b="1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,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sensibilizzazione</a:t>
            </a:r>
            <a:r>
              <a:rPr lang="en-US" sz="3388" b="1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</a:p>
          <a:p>
            <a:pPr algn="l">
              <a:lnSpc>
                <a:spcPts val="4743"/>
              </a:lnSpc>
            </a:pPr>
            <a:r>
              <a:rPr lang="en-US" sz="3388" b="1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relazioni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il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territorio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774522" lvl="2" indent="-258174" algn="just">
              <a:lnSpc>
                <a:spcPts val="2377"/>
              </a:lnSpc>
            </a:pPr>
            <a:endParaRPr lang="en-US" sz="3388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743"/>
              </a:lnSpc>
            </a:pPr>
            <a:endParaRPr lang="en-US" sz="3388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97118" y="5975834"/>
            <a:ext cx="10873193" cy="3051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45"/>
              </a:lnSpc>
            </a:pP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Quanto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l’inclusione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è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parte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integrante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dei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valori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,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dei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comportamenti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e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delle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pratiche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aziendali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?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72842" y="5765023"/>
            <a:ext cx="4247736" cy="4247736"/>
            <a:chOff x="0" y="0"/>
            <a:chExt cx="14840029" cy="14840029"/>
          </a:xfrm>
        </p:grpSpPr>
        <p:sp>
          <p:nvSpPr>
            <p:cNvPr id="13" name="Freeform 13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-24805" r="-24805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023863" y="1271459"/>
            <a:ext cx="5681774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4"/>
              </a:lnSpc>
            </a:pPr>
            <a:r>
              <a:rPr lang="en-US" sz="2312" spc="-23">
                <a:solidFill>
                  <a:srgbClr val="00000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DIMENSIONI ORGANIZZATIVE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1585784"/>
            <a:ext cx="10923680" cy="118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78"/>
              </a:lnSpc>
            </a:pPr>
            <a:r>
              <a:rPr lang="en-US" sz="7367" b="1" spc="366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Cultura aziendale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84093" y="-561959"/>
            <a:ext cx="4019904" cy="1066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7"/>
              </a:lnSpc>
            </a:pPr>
            <a:r>
              <a:rPr lang="en-US" sz="32867" b="1" spc="1610" dirty="0">
                <a:solidFill>
                  <a:srgbClr val="E74F1D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1</a:t>
            </a:r>
          </a:p>
          <a:p>
            <a:pPr algn="l">
              <a:lnSpc>
                <a:spcPts val="42731"/>
              </a:lnSpc>
            </a:pPr>
            <a:endParaRPr lang="en-US" sz="32867" b="1" spc="1610" dirty="0">
              <a:solidFill>
                <a:srgbClr val="E74F1D"/>
              </a:solidFill>
              <a:latin typeface="Montaser Arabic Bold"/>
              <a:ea typeface="Montaser Arabic Bold"/>
              <a:cs typeface="Montaser Arabic Bold"/>
              <a:sym typeface="Montaser Arabic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194324"/>
            <a:chOff x="0" y="0"/>
            <a:chExt cx="4816593" cy="8413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41303"/>
            </a:xfrm>
            <a:custGeom>
              <a:avLst/>
              <a:gdLst/>
              <a:ahLst/>
              <a:cxnLst/>
              <a:rect l="l" t="t" r="r" b="b"/>
              <a:pathLst>
                <a:path w="4816592" h="841303">
                  <a:moveTo>
                    <a:pt x="0" y="0"/>
                  </a:moveTo>
                  <a:lnTo>
                    <a:pt x="4816592" y="0"/>
                  </a:lnTo>
                  <a:lnTo>
                    <a:pt x="4816592" y="841303"/>
                  </a:lnTo>
                  <a:lnTo>
                    <a:pt x="0" y="841303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888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171450"/>
            <a:ext cx="18288000" cy="1714500"/>
          </a:xfrm>
          <a:custGeom>
            <a:avLst/>
            <a:gdLst/>
            <a:ahLst/>
            <a:cxnLst/>
            <a:rect l="l" t="t" r="r" b="b"/>
            <a:pathLst>
              <a:path w="18288000" h="1714500">
                <a:moveTo>
                  <a:pt x="0" y="0"/>
                </a:moveTo>
                <a:lnTo>
                  <a:pt x="18288000" y="0"/>
                </a:lnTo>
                <a:lnTo>
                  <a:pt x="18288000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-1192" t="-596" b="-59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9705606"/>
            <a:ext cx="16230600" cy="307153"/>
            <a:chOff x="0" y="0"/>
            <a:chExt cx="21640800" cy="409537"/>
          </a:xfrm>
        </p:grpSpPr>
        <p:sp>
          <p:nvSpPr>
            <p:cNvPr id="7" name="AutoShape 7"/>
            <p:cNvSpPr/>
            <p:nvPr/>
          </p:nvSpPr>
          <p:spPr>
            <a:xfrm>
              <a:off x="0" y="6350"/>
              <a:ext cx="216408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7608889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Agenda della Disabilità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DIR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3863" y="3651807"/>
            <a:ext cx="9111333" cy="2646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9"/>
              </a:lnSpc>
            </a:pP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Analizza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l’attenzione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all’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accessibilità</a:t>
            </a:r>
            <a:r>
              <a:rPr lang="en-US" sz="3388" b="1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</a:p>
          <a:p>
            <a:pPr algn="l">
              <a:lnSpc>
                <a:spcPts val="4743"/>
              </a:lnSpc>
            </a:pP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nei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prodotti</a:t>
            </a:r>
            <a:r>
              <a:rPr lang="en-US" sz="3388" b="1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e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servizi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il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b="1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marketing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inclusivo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l’ascolto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dei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clienti</a:t>
            </a:r>
            <a:r>
              <a:rPr lang="en-US" sz="3388" b="1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con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disabilità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774523" lvl="2" indent="-258174" algn="just">
              <a:lnSpc>
                <a:spcPts val="2377"/>
              </a:lnSpc>
            </a:pPr>
            <a:endParaRPr lang="en-US" sz="3388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743"/>
              </a:lnSpc>
            </a:pPr>
            <a:endParaRPr lang="en-US" sz="3388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72842" y="5765023"/>
            <a:ext cx="4247736" cy="4247736"/>
            <a:chOff x="0" y="0"/>
            <a:chExt cx="14840029" cy="14840029"/>
          </a:xfrm>
        </p:grpSpPr>
        <p:sp>
          <p:nvSpPr>
            <p:cNvPr id="12" name="Freeform 12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223" t="-24999" r="223" b="-24999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023863" y="1271459"/>
            <a:ext cx="5681774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4"/>
              </a:lnSpc>
            </a:pPr>
            <a:r>
              <a:rPr lang="en-US" sz="2212" spc="-22">
                <a:solidFill>
                  <a:srgbClr val="00000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DIMENSIONI ORGANIZZATIVE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1585784"/>
            <a:ext cx="10923680" cy="118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78"/>
              </a:lnSpc>
            </a:pPr>
            <a:r>
              <a:rPr lang="en-US" sz="7367" b="1" spc="366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Modelli di Business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742560" y="-561959"/>
            <a:ext cx="3361437" cy="1066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7"/>
              </a:lnSpc>
            </a:pPr>
            <a:r>
              <a:rPr lang="en-US" sz="32867" b="1" spc="1610">
                <a:solidFill>
                  <a:srgbClr val="E74F1D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2</a:t>
            </a:r>
          </a:p>
          <a:p>
            <a:pPr algn="l">
              <a:lnSpc>
                <a:spcPts val="42731"/>
              </a:lnSpc>
            </a:pPr>
            <a:endParaRPr lang="en-US" sz="32867" b="1" spc="1610">
              <a:solidFill>
                <a:srgbClr val="E74F1D"/>
              </a:solidFill>
              <a:latin typeface="Montaser Arabic Bold"/>
              <a:ea typeface="Montaser Arabic Bold"/>
              <a:cs typeface="Montaser Arabic Bold"/>
              <a:sym typeface="Montaser Arabic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492225" y="6460252"/>
            <a:ext cx="9464532" cy="2279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40"/>
              </a:lnSpc>
            </a:pP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L’inclusione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è un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criterio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attivo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nella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progettazione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dell’offerta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</a:p>
          <a:p>
            <a:pPr algn="l">
              <a:lnSpc>
                <a:spcPts val="6145"/>
              </a:lnSpc>
            </a:pP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e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nelle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relazioni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con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i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clienti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194324"/>
            <a:chOff x="0" y="0"/>
            <a:chExt cx="4816593" cy="8413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41303"/>
            </a:xfrm>
            <a:custGeom>
              <a:avLst/>
              <a:gdLst/>
              <a:ahLst/>
              <a:cxnLst/>
              <a:rect l="l" t="t" r="r" b="b"/>
              <a:pathLst>
                <a:path w="4816592" h="841303">
                  <a:moveTo>
                    <a:pt x="0" y="0"/>
                  </a:moveTo>
                  <a:lnTo>
                    <a:pt x="4816592" y="0"/>
                  </a:lnTo>
                  <a:lnTo>
                    <a:pt x="4816592" y="841303"/>
                  </a:lnTo>
                  <a:lnTo>
                    <a:pt x="0" y="841303"/>
                  </a:ln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888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171450"/>
            <a:ext cx="18288000" cy="1714500"/>
          </a:xfrm>
          <a:custGeom>
            <a:avLst/>
            <a:gdLst/>
            <a:ahLst/>
            <a:cxnLst/>
            <a:rect l="l" t="t" r="r" b="b"/>
            <a:pathLst>
              <a:path w="18288000" h="1714500">
                <a:moveTo>
                  <a:pt x="0" y="0"/>
                </a:moveTo>
                <a:lnTo>
                  <a:pt x="18288000" y="0"/>
                </a:lnTo>
                <a:lnTo>
                  <a:pt x="18288000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-1192" t="-596" b="-59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9705606"/>
            <a:ext cx="16230600" cy="307153"/>
            <a:chOff x="0" y="0"/>
            <a:chExt cx="21640800" cy="409537"/>
          </a:xfrm>
        </p:grpSpPr>
        <p:sp>
          <p:nvSpPr>
            <p:cNvPr id="7" name="AutoShape 7"/>
            <p:cNvSpPr/>
            <p:nvPr/>
          </p:nvSpPr>
          <p:spPr>
            <a:xfrm>
              <a:off x="0" y="6350"/>
              <a:ext cx="216408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7608889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Agenda della Disabilità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77800"/>
              <a:ext cx="4031911" cy="23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234"/>
                </a:lnSpc>
              </a:pPr>
              <a:r>
                <a:rPr lang="en-US" sz="1356" b="1">
                  <a:solidFill>
                    <a:srgbClr val="3D3D37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DIR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490540" y="6226733"/>
            <a:ext cx="9860016" cy="2279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40"/>
              </a:lnSpc>
            </a:pP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Le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condizioni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di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benessere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</a:p>
          <a:p>
            <a:pPr algn="l">
              <a:lnSpc>
                <a:spcPts val="6140"/>
              </a:lnSpc>
            </a:pP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sono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pensate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per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rispondere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</a:p>
          <a:p>
            <a:pPr algn="l">
              <a:lnSpc>
                <a:spcPts val="6145"/>
              </a:lnSpc>
            </a:pP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anche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a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esigenze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4389" b="1" i="1" dirty="0" err="1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specifiche</a:t>
            </a:r>
            <a:r>
              <a:rPr lang="en-US" sz="4389" b="1" i="1" dirty="0">
                <a:solidFill>
                  <a:srgbClr val="E74F1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?</a:t>
            </a: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72842" y="5765023"/>
            <a:ext cx="4247736" cy="4247736"/>
            <a:chOff x="0" y="0"/>
            <a:chExt cx="14840029" cy="14840029"/>
          </a:xfrm>
        </p:grpSpPr>
        <p:sp>
          <p:nvSpPr>
            <p:cNvPr id="12" name="Freeform 12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DF3A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-24852" r="-24852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023863" y="3531890"/>
            <a:ext cx="8767992" cy="177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9"/>
              </a:lnSpc>
            </a:pP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Valuta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il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supporto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concreto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lavoratori</a:t>
            </a:r>
            <a:r>
              <a:rPr lang="en-US" sz="3388" b="1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</a:p>
          <a:p>
            <a:pPr algn="l">
              <a:lnSpc>
                <a:spcPts val="4743"/>
              </a:lnSpc>
            </a:pPr>
            <a:r>
              <a:rPr lang="en-US" sz="3388" b="1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con 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disabilità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 </a:t>
            </a:r>
            <a:r>
              <a:rPr lang="en-US" sz="3388" b="1" dirty="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caregiver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l’</a:t>
            </a:r>
            <a:r>
              <a:rPr lang="en-US" sz="3388" b="1" dirty="0" err="1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accessibilità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delle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misure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 le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reti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di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supporto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388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attivate</a:t>
            </a:r>
            <a:r>
              <a:rPr lang="en-US" sz="3388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3863" y="1271459"/>
            <a:ext cx="5681774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4"/>
              </a:lnSpc>
            </a:pPr>
            <a:r>
              <a:rPr lang="en-US" sz="2312" spc="-23">
                <a:solidFill>
                  <a:srgbClr val="00000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DIMENSIONI ORGANIZZATIVE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1585784"/>
            <a:ext cx="10923680" cy="118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78"/>
              </a:lnSpc>
            </a:pPr>
            <a:r>
              <a:rPr lang="en-US" sz="7367" b="1" spc="366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Welfare aziendale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84093" y="-561959"/>
            <a:ext cx="4019904" cy="528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31"/>
              </a:lnSpc>
            </a:pPr>
            <a:r>
              <a:rPr lang="en-US" sz="32867" b="1" spc="1632">
                <a:solidFill>
                  <a:srgbClr val="E74F1D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875</Words>
  <Application>Microsoft Office PowerPoint</Application>
  <PresentationFormat>Personalizzato</PresentationFormat>
  <Paragraphs>194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Calibri</vt:lpstr>
      <vt:lpstr>Source Sans Pro</vt:lpstr>
      <vt:lpstr>Source Sans Pro Bold</vt:lpstr>
      <vt:lpstr>Montserrat Bold Italics</vt:lpstr>
      <vt:lpstr>Glacial Indifference Bold</vt:lpstr>
      <vt:lpstr>Montaser Arabic</vt:lpstr>
      <vt:lpstr>Montaser Arabic Bold</vt:lpstr>
      <vt:lpstr>Arial</vt:lpstr>
      <vt:lpstr>Open Sans Bold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di DIR - Presentazione OK</dc:title>
  <dc:creator>Erica Lecce</dc:creator>
  <cp:lastModifiedBy>Erica Lecce</cp:lastModifiedBy>
  <cp:revision>3</cp:revision>
  <dcterms:created xsi:type="dcterms:W3CDTF">2006-08-16T00:00:00Z</dcterms:created>
  <dcterms:modified xsi:type="dcterms:W3CDTF">2025-07-07T12:32:44Z</dcterms:modified>
  <dc:identifier>DAGsNOYPVEk</dc:identifier>
</cp:coreProperties>
</file>